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 id="2147483682" r:id="rId3"/>
  </p:sldMasterIdLst>
  <p:notesMasterIdLst>
    <p:notesMasterId r:id="rId23"/>
  </p:notesMasterIdLst>
  <p:handoutMasterIdLst>
    <p:handoutMasterId r:id="rId24"/>
  </p:handoutMasterIdLst>
  <p:sldIdLst>
    <p:sldId id="259" r:id="rId4"/>
    <p:sldId id="260" r:id="rId5"/>
    <p:sldId id="261" r:id="rId6"/>
    <p:sldId id="262" r:id="rId7"/>
    <p:sldId id="263" r:id="rId8"/>
    <p:sldId id="310" r:id="rId9"/>
    <p:sldId id="311" r:id="rId10"/>
    <p:sldId id="264" r:id="rId11"/>
    <p:sldId id="312" r:id="rId12"/>
    <p:sldId id="313" r:id="rId13"/>
    <p:sldId id="314" r:id="rId14"/>
    <p:sldId id="315" r:id="rId15"/>
    <p:sldId id="316" r:id="rId16"/>
    <p:sldId id="317" r:id="rId17"/>
    <p:sldId id="318" r:id="rId18"/>
    <p:sldId id="319" r:id="rId19"/>
    <p:sldId id="320" r:id="rId20"/>
    <p:sldId id="321" r:id="rId21"/>
    <p:sldId id="322" r:id="rId22"/>
  </p:sldIdLst>
  <p:sldSz cx="12192000" cy="6858000"/>
  <p:notesSz cx="6797675" cy="9926638"/>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83"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oundtripDataSignature="AMtx7mhvFCLRy29Ct1A87z6zWxJLLfXtgQ==" r:id="rId125"/>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quarelli, Noemi {MDAI~Basel}" initials="" lastIdx="44" clrIdx="0"/>
  <p:cmAuthor id="7" name="Nadia Fowler" initials="NF" lastIdx="22" clrIdx="7">
    <p:extLst>
      <p:ext uri="{19B8F6BF-5375-455C-9EA6-DF929625EA0E}">
        <p15:presenceInfo xmlns:p15="http://schemas.microsoft.com/office/powerpoint/2012/main" userId="S-1-5-21-3415842553-1114698219-1032229874-75135" providerId="AD"/>
      </p:ext>
    </p:extLst>
  </p:cmAuthor>
  <p:cmAuthor id="1" name="Farzana Hasan" initials="" lastIdx="12" clrIdx="1"/>
  <p:cmAuthor id="2" name="Fraser Macleod" initials="" lastIdx="6" clrIdx="2"/>
  <p:cmAuthor id="3" name="Carmen Motoc" initials="" lastIdx="14" clrIdx="3"/>
  <p:cmAuthor id="4" name="Peter Birch" initials="PB" lastIdx="82" clrIdx="4">
    <p:extLst>
      <p:ext uri="{19B8F6BF-5375-455C-9EA6-DF929625EA0E}">
        <p15:presenceInfo xmlns:p15="http://schemas.microsoft.com/office/powerpoint/2012/main" userId="Peter Birch" providerId="None"/>
      </p:ext>
    </p:extLst>
  </p:cmAuthor>
  <p:cmAuthor id="5" name="Natalie Roberts" initials="NR" lastIdx="26" clrIdx="5">
    <p:extLst>
      <p:ext uri="{19B8F6BF-5375-455C-9EA6-DF929625EA0E}">
        <p15:presenceInfo xmlns:p15="http://schemas.microsoft.com/office/powerpoint/2012/main" userId="S::natalie.roberts@ashfieldhealthcare.com::3e67a0c5-e29d-4295-85e7-06ca843fee17" providerId="AD"/>
      </p:ext>
    </p:extLst>
  </p:cmAuthor>
  <p:cmAuthor id="6" name="Alex Bowen" initials="AMB" lastIdx="7" clrIdx="6">
    <p:extLst>
      <p:ext uri="{19B8F6BF-5375-455C-9EA6-DF929625EA0E}">
        <p15:presenceInfo xmlns:p15="http://schemas.microsoft.com/office/powerpoint/2012/main" userId="Alex B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1"/>
    <a:srgbClr val="3F3F3F"/>
    <a:srgbClr val="1C7C54"/>
    <a:srgbClr val="FE4A49"/>
    <a:srgbClr val="0066CC"/>
    <a:srgbClr val="BABABA"/>
    <a:srgbClr val="F9DC5C"/>
    <a:srgbClr val="F5DC5C"/>
    <a:srgbClr val="660033"/>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6A7D9-0EBC-21C4-984D-A43B5B6013A0}" v="3" dt="2019-12-17T16:41:09.407"/>
    <p1510:client id="{80DA37CC-8E34-A76A-4C10-BD0BEE4DD749}" v="28" dt="2019-12-18T09:59:48.498"/>
    <p1510:client id="{825DCA6D-D7B8-2C54-32BA-13CF83BAF2D6}" v="48" dt="2019-12-19T18:20:28.562"/>
    <p1510:client id="{A5E562D1-50ED-747D-455E-EC285567AE0B}" v="21" dt="2019-12-16T13:10:33.120"/>
    <p1510:client id="{B4AD7CAB-F348-2A6C-F6EC-DED049F42502}" v="21" dt="2019-12-16T23:07:36.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8" autoAdjust="0"/>
    <p:restoredTop sz="83291" autoAdjust="0"/>
  </p:normalViewPr>
  <p:slideViewPr>
    <p:cSldViewPr snapToGrid="0">
      <p:cViewPr varScale="1">
        <p:scale>
          <a:sx n="54" d="100"/>
          <a:sy n="54" d="100"/>
        </p:scale>
        <p:origin x="1328" y="48"/>
      </p:cViewPr>
      <p:guideLst>
        <p:guide pos="3840"/>
        <p:guide orient="horz" pos="2183"/>
      </p:guideLst>
    </p:cSldViewPr>
  </p:slideViewPr>
  <p:notesTextViewPr>
    <p:cViewPr>
      <p:scale>
        <a:sx n="1" d="1"/>
        <a:sy n="1" d="1"/>
      </p:scale>
      <p:origin x="0" y="0"/>
    </p:cViewPr>
  </p:notesTextViewPr>
  <p:sorterViewPr>
    <p:cViewPr>
      <p:scale>
        <a:sx n="100" d="100"/>
        <a:sy n="100" d="100"/>
      </p:scale>
      <p:origin x="0" y="-56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125"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12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128" Type="http://schemas.openxmlformats.org/officeDocument/2006/relationships/viewProps" Target="viewProps.xml"/><Relationship Id="rId131"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2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13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12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A410D5A-05EF-42E1-80F0-CA7197F49E70}" type="datetimeFigureOut">
              <a:rPr lang="en-GB" smtClean="0"/>
              <a:t>21/07/2021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C918337-C30D-40FC-BB6F-C51F5B3D522D}" type="slidenum">
              <a:rPr lang="en-GB" smtClean="0"/>
              <a:t>‹N›</a:t>
            </a:fld>
            <a:endParaRPr lang="en-GB"/>
          </a:p>
        </p:txBody>
      </p:sp>
    </p:spTree>
    <p:extLst>
      <p:ext uri="{BB962C8B-B14F-4D97-AF65-F5344CB8AC3E}">
        <p14:creationId xmlns:p14="http://schemas.microsoft.com/office/powerpoint/2010/main" val="375018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23158" cy="541636"/>
          </a:xfrm>
          <a:prstGeom prst="rect">
            <a:avLst/>
          </a:prstGeom>
          <a:noFill/>
          <a:ln>
            <a:noFill/>
          </a:ln>
        </p:spPr>
        <p:txBody>
          <a:bodyPr spcFirstLastPara="1" wrap="square" lIns="92825" tIns="46400" rIns="92825" bIns="464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21032" y="0"/>
            <a:ext cx="2923158" cy="541636"/>
          </a:xfrm>
          <a:prstGeom prst="rect">
            <a:avLst/>
          </a:prstGeom>
          <a:noFill/>
          <a:ln>
            <a:noFill/>
          </a:ln>
        </p:spPr>
        <p:txBody>
          <a:bodyPr spcFirstLastPara="1" wrap="square" lIns="92825" tIns="46400" rIns="92825" bIns="464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4938" y="1349375"/>
            <a:ext cx="6477000" cy="3643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4575" y="5195199"/>
            <a:ext cx="5396599" cy="4250617"/>
          </a:xfrm>
          <a:prstGeom prst="rect">
            <a:avLst/>
          </a:prstGeom>
          <a:noFill/>
          <a:ln>
            <a:noFill/>
          </a:ln>
        </p:spPr>
        <p:txBody>
          <a:bodyPr spcFirstLastPara="1" wrap="square" lIns="92825" tIns="46400" rIns="92825" bIns="464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10253585"/>
            <a:ext cx="2923158" cy="541635"/>
          </a:xfrm>
          <a:prstGeom prst="rect">
            <a:avLst/>
          </a:prstGeom>
          <a:noFill/>
          <a:ln>
            <a:noFill/>
          </a:ln>
        </p:spPr>
        <p:txBody>
          <a:bodyPr spcFirstLastPara="1" wrap="square" lIns="92825" tIns="46400" rIns="92825" bIns="464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21032" y="10253585"/>
            <a:ext cx="2923158" cy="541635"/>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74575" y="5195199"/>
            <a:ext cx="5396599" cy="4250617"/>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134938" y="1349375"/>
            <a:ext cx="6477000" cy="36433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25: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646" name="Google Shape;646;p25: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394594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25: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646" name="Google Shape;646;p25: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171772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26: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5" name="Google Shape;665;p26:notes"/>
          <p:cNvSpPr txBox="1"/>
          <p:nvPr/>
        </p:nvSpPr>
        <p:spPr>
          <a:xfrm>
            <a:off x="81280" y="107631"/>
            <a:ext cx="1110826" cy="83626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Edwards 2006, pg394/col1/para3/ln10-11/col2/para1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/ln1-5&amp;pg395/Fig1&amp;pg396/Fig3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6" name="Google Shape;666;p26:notes"/>
          <p:cNvSpPr txBox="1"/>
          <p:nvPr/>
        </p:nvSpPr>
        <p:spPr>
          <a:xfrm>
            <a:off x="108374" y="954928"/>
            <a:ext cx="1083734" cy="34381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Lund 2008, pg2/para3/ln8-10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7" name="Google Shape;667;p26:notes"/>
          <p:cNvSpPr txBox="1"/>
          <p:nvPr/>
        </p:nvSpPr>
        <p:spPr>
          <a:xfrm>
            <a:off x="82792" y="1535744"/>
            <a:ext cx="1133023" cy="83626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Edwards 2006,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pg394/col1-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2/para3-1/ln10-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11,15&amp;pg395/Fig1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&amp;pg396/Fig3&amp;pg40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1/col2/ln6-8</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8" name="Google Shape;668;p26:notes"/>
          <p:cNvSpPr txBox="1"/>
          <p:nvPr/>
        </p:nvSpPr>
        <p:spPr>
          <a:xfrm>
            <a:off x="6774" y="2599000"/>
            <a:ext cx="1083734" cy="95937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Lund 2008,</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pg1/Intro/para2/ln6-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8&amp;pg2/para1/ln1-3,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para3/ln8-</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10&amp;pg4/para3/ln1-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2&amp;pg5/Conclusions/l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n1-4</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9" name="Google Shape;669;p26:notes"/>
          <p:cNvSpPr txBox="1"/>
          <p:nvPr/>
        </p:nvSpPr>
        <p:spPr>
          <a:xfrm>
            <a:off x="3285067" y="2448133"/>
            <a:ext cx="1015999" cy="71314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err="1">
                <a:ln>
                  <a:noFill/>
                </a:ln>
                <a:solidFill>
                  <a:srgbClr val="000000"/>
                </a:solidFill>
                <a:effectLst/>
                <a:uLnTx/>
                <a:uFillTx/>
                <a:latin typeface="Calibri"/>
                <a:ea typeface="Calibri"/>
                <a:cs typeface="Calibri"/>
                <a:sym typeface="Calibri"/>
              </a:rPr>
              <a:t>Kuchen</a:t>
            </a: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 2007,</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pg5889/col2/para</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1/ln4-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6&amp;pg5890/col2/p</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err="1">
                <a:ln>
                  <a:noFill/>
                </a:ln>
                <a:solidFill>
                  <a:srgbClr val="000000"/>
                </a:solidFill>
                <a:effectLst/>
                <a:uLnTx/>
                <a:uFillTx/>
                <a:latin typeface="Calibri"/>
                <a:ea typeface="Calibri"/>
                <a:cs typeface="Calibri"/>
                <a:sym typeface="Calibri"/>
              </a:rPr>
              <a:t>ara</a:t>
            </a: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 3/ln1-15</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70" name="Google Shape;670;p26:notes"/>
          <p:cNvSpPr txBox="1"/>
          <p:nvPr/>
        </p:nvSpPr>
        <p:spPr>
          <a:xfrm>
            <a:off x="6265335" y="326707"/>
            <a:ext cx="1090507" cy="71314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Chan 1999, pg1641/col1/para2/ln12-15/</a:t>
            </a:r>
            <a:b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b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pg1642/Fig3E leg/ln9-14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71" name="Google Shape;671;p26:notes"/>
          <p:cNvSpPr txBox="1"/>
          <p:nvPr/>
        </p:nvSpPr>
        <p:spPr>
          <a:xfrm>
            <a:off x="6312748" y="1353503"/>
            <a:ext cx="907627" cy="34381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Ireland 2012, pg403/Fig3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72" name="Google Shape;672;p26:notes"/>
          <p:cNvSpPr txBox="1"/>
          <p:nvPr/>
        </p:nvSpPr>
        <p:spPr>
          <a:xfrm>
            <a:off x="6265334" y="1900240"/>
            <a:ext cx="1198880" cy="95937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Hauser 2015, pg12/col2/para2/p13/col1/para1 and para2)/para3/ln2-7/ln16-21/</a:t>
            </a:r>
            <a:b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b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pg13/pg14/Fig5/legend</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673" name="Google Shape;673;p26:notes"/>
          <p:cNvCxnSpPr>
            <a:stCxn id="665" idx="3"/>
          </p:cNvCxnSpPr>
          <p:nvPr/>
        </p:nvCxnSpPr>
        <p:spPr>
          <a:xfrm>
            <a:off x="1192106" y="525761"/>
            <a:ext cx="915300" cy="902700"/>
          </a:xfrm>
          <a:prstGeom prst="straightConnector1">
            <a:avLst/>
          </a:prstGeom>
          <a:noFill/>
          <a:ln w="9525" cap="flat" cmpd="sng">
            <a:solidFill>
              <a:schemeClr val="dk1"/>
            </a:solidFill>
            <a:prstDash val="solid"/>
            <a:miter lim="800000"/>
            <a:headEnd type="none" w="sm" len="sm"/>
            <a:tailEnd type="stealth" w="med" len="med"/>
          </a:ln>
        </p:spPr>
      </p:cxnSp>
      <p:cxnSp>
        <p:nvCxnSpPr>
          <p:cNvPr id="674" name="Google Shape;674;p26:notes"/>
          <p:cNvCxnSpPr>
            <a:stCxn id="666" idx="3"/>
          </p:cNvCxnSpPr>
          <p:nvPr/>
        </p:nvCxnSpPr>
        <p:spPr>
          <a:xfrm>
            <a:off x="1192108" y="1126837"/>
            <a:ext cx="561600" cy="325200"/>
          </a:xfrm>
          <a:prstGeom prst="straightConnector1">
            <a:avLst/>
          </a:prstGeom>
          <a:noFill/>
          <a:ln w="9525" cap="flat" cmpd="sng">
            <a:solidFill>
              <a:schemeClr val="dk1"/>
            </a:solidFill>
            <a:prstDash val="solid"/>
            <a:miter lim="800000"/>
            <a:headEnd type="none" w="sm" len="sm"/>
            <a:tailEnd type="stealth" w="med" len="med"/>
          </a:ln>
        </p:spPr>
      </p:cxnSp>
      <p:cxnSp>
        <p:nvCxnSpPr>
          <p:cNvPr id="675" name="Google Shape;675;p26:notes"/>
          <p:cNvCxnSpPr>
            <a:stCxn id="667" idx="2"/>
          </p:cNvCxnSpPr>
          <p:nvPr/>
        </p:nvCxnSpPr>
        <p:spPr>
          <a:xfrm>
            <a:off x="649304" y="2372004"/>
            <a:ext cx="1330200" cy="939600"/>
          </a:xfrm>
          <a:prstGeom prst="straightConnector1">
            <a:avLst/>
          </a:prstGeom>
          <a:noFill/>
          <a:ln w="9525" cap="flat" cmpd="sng">
            <a:solidFill>
              <a:schemeClr val="dk1"/>
            </a:solidFill>
            <a:prstDash val="solid"/>
            <a:miter lim="800000"/>
            <a:headEnd type="none" w="sm" len="sm"/>
            <a:tailEnd type="stealth" w="med" len="med"/>
          </a:ln>
        </p:spPr>
      </p:cxnSp>
      <p:cxnSp>
        <p:nvCxnSpPr>
          <p:cNvPr id="676" name="Google Shape;676;p26:notes"/>
          <p:cNvCxnSpPr>
            <a:stCxn id="668" idx="3"/>
          </p:cNvCxnSpPr>
          <p:nvPr/>
        </p:nvCxnSpPr>
        <p:spPr>
          <a:xfrm>
            <a:off x="1090508" y="3078685"/>
            <a:ext cx="547800" cy="232200"/>
          </a:xfrm>
          <a:prstGeom prst="straightConnector1">
            <a:avLst/>
          </a:prstGeom>
          <a:noFill/>
          <a:ln w="9525" cap="flat" cmpd="sng">
            <a:solidFill>
              <a:schemeClr val="dk1"/>
            </a:solidFill>
            <a:prstDash val="solid"/>
            <a:miter lim="800000"/>
            <a:headEnd type="none" w="sm" len="sm"/>
            <a:tailEnd type="stealth" w="med" len="med"/>
          </a:ln>
        </p:spPr>
      </p:cxnSp>
      <p:cxnSp>
        <p:nvCxnSpPr>
          <p:cNvPr id="677" name="Google Shape;677;p26:notes"/>
          <p:cNvCxnSpPr>
            <a:stCxn id="678" idx="3"/>
          </p:cNvCxnSpPr>
          <p:nvPr/>
        </p:nvCxnSpPr>
        <p:spPr>
          <a:xfrm rot="10800000" flipH="1">
            <a:off x="1089025" y="3657959"/>
            <a:ext cx="811200" cy="588600"/>
          </a:xfrm>
          <a:prstGeom prst="straightConnector1">
            <a:avLst/>
          </a:prstGeom>
          <a:noFill/>
          <a:ln w="9525" cap="flat" cmpd="sng">
            <a:solidFill>
              <a:schemeClr val="dk1"/>
            </a:solidFill>
            <a:prstDash val="solid"/>
            <a:miter lim="800000"/>
            <a:headEnd type="none" w="sm" len="sm"/>
            <a:tailEnd type="stealth" w="med" len="med"/>
          </a:ln>
        </p:spPr>
      </p:cxnSp>
      <p:cxnSp>
        <p:nvCxnSpPr>
          <p:cNvPr id="679" name="Google Shape;679;p26:notes"/>
          <p:cNvCxnSpPr>
            <a:stCxn id="669" idx="1"/>
          </p:cNvCxnSpPr>
          <p:nvPr/>
        </p:nvCxnSpPr>
        <p:spPr>
          <a:xfrm flipH="1">
            <a:off x="2303167" y="2804708"/>
            <a:ext cx="981900" cy="680400"/>
          </a:xfrm>
          <a:prstGeom prst="straightConnector1">
            <a:avLst/>
          </a:prstGeom>
          <a:noFill/>
          <a:ln w="9525" cap="flat" cmpd="sng">
            <a:solidFill>
              <a:schemeClr val="dk1"/>
            </a:solidFill>
            <a:prstDash val="solid"/>
            <a:miter lim="800000"/>
            <a:headEnd type="none" w="sm" len="sm"/>
            <a:tailEnd type="stealth" w="med" len="med"/>
          </a:ln>
        </p:spPr>
      </p:cxnSp>
      <p:cxnSp>
        <p:nvCxnSpPr>
          <p:cNvPr id="680" name="Google Shape;680;p26:notes"/>
          <p:cNvCxnSpPr>
            <a:stCxn id="670" idx="1"/>
          </p:cNvCxnSpPr>
          <p:nvPr/>
        </p:nvCxnSpPr>
        <p:spPr>
          <a:xfrm flipH="1">
            <a:off x="4470435" y="683282"/>
            <a:ext cx="1794900" cy="1235400"/>
          </a:xfrm>
          <a:prstGeom prst="straightConnector1">
            <a:avLst/>
          </a:prstGeom>
          <a:noFill/>
          <a:ln w="9525" cap="flat" cmpd="sng">
            <a:solidFill>
              <a:schemeClr val="dk1"/>
            </a:solidFill>
            <a:prstDash val="solid"/>
            <a:miter lim="800000"/>
            <a:headEnd type="none" w="sm" len="sm"/>
            <a:tailEnd type="stealth" w="med" len="med"/>
          </a:ln>
        </p:spPr>
      </p:cxnSp>
      <p:cxnSp>
        <p:nvCxnSpPr>
          <p:cNvPr id="681" name="Google Shape;681;p26:notes"/>
          <p:cNvCxnSpPr>
            <a:stCxn id="671" idx="1"/>
          </p:cNvCxnSpPr>
          <p:nvPr/>
        </p:nvCxnSpPr>
        <p:spPr>
          <a:xfrm flipH="1">
            <a:off x="4726348" y="1525412"/>
            <a:ext cx="1586400" cy="1845300"/>
          </a:xfrm>
          <a:prstGeom prst="straightConnector1">
            <a:avLst/>
          </a:prstGeom>
          <a:noFill/>
          <a:ln w="9525" cap="flat" cmpd="sng">
            <a:solidFill>
              <a:schemeClr val="dk1"/>
            </a:solidFill>
            <a:prstDash val="solid"/>
            <a:miter lim="800000"/>
            <a:headEnd type="none" w="sm" len="sm"/>
            <a:tailEnd type="stealth" w="med" len="med"/>
          </a:ln>
        </p:spPr>
      </p:cxnSp>
      <p:cxnSp>
        <p:nvCxnSpPr>
          <p:cNvPr id="682" name="Google Shape;682;p26:notes"/>
          <p:cNvCxnSpPr>
            <a:stCxn id="672" idx="1"/>
          </p:cNvCxnSpPr>
          <p:nvPr/>
        </p:nvCxnSpPr>
        <p:spPr>
          <a:xfrm flipH="1">
            <a:off x="4952234" y="2379925"/>
            <a:ext cx="1313100" cy="983400"/>
          </a:xfrm>
          <a:prstGeom prst="straightConnector1">
            <a:avLst/>
          </a:prstGeom>
          <a:noFill/>
          <a:ln w="9525" cap="flat" cmpd="sng">
            <a:solidFill>
              <a:schemeClr val="dk1"/>
            </a:solidFill>
            <a:prstDash val="solid"/>
            <a:miter lim="800000"/>
            <a:headEnd type="none" w="sm" len="sm"/>
            <a:tailEnd type="stealth" w="med" len="med"/>
          </a:ln>
        </p:spPr>
      </p:cxnSp>
      <p:sp>
        <p:nvSpPr>
          <p:cNvPr id="683" name="Google Shape;683;p26: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678" name="Google Shape;678;p26:notes"/>
          <p:cNvSpPr txBox="1"/>
          <p:nvPr/>
        </p:nvSpPr>
        <p:spPr>
          <a:xfrm>
            <a:off x="0" y="3707956"/>
            <a:ext cx="1089025" cy="107720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err="1">
                <a:ln>
                  <a:noFill/>
                </a:ln>
                <a:solidFill>
                  <a:srgbClr val="000000"/>
                </a:solidFill>
                <a:effectLst/>
                <a:uLnTx/>
                <a:uFillTx/>
                <a:latin typeface="Calibri"/>
                <a:ea typeface="Calibri"/>
                <a:cs typeface="Calibri"/>
                <a:sym typeface="Calibri"/>
              </a:rPr>
              <a:t>Varzaneh</a:t>
            </a: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 2014,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pg534/col1/IL-4 para</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6/ln1-4, col2/IL-5,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para 7</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/ln1&amp;pg535/col2/IL-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10, para 2/ln1-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5&amp;pg536/col1/IL-21,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para 4/ln3-5</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209722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26: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5" name="Google Shape;665;p26:notes"/>
          <p:cNvSpPr txBox="1"/>
          <p:nvPr/>
        </p:nvSpPr>
        <p:spPr>
          <a:xfrm>
            <a:off x="81280" y="107631"/>
            <a:ext cx="1110826" cy="83626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Edwards 2006, pg394/col1/para3/ln10-11/col2/para1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/ln1-5&amp;pg395/Fig1&amp;pg396/Fig3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6" name="Google Shape;666;p26:notes"/>
          <p:cNvSpPr txBox="1"/>
          <p:nvPr/>
        </p:nvSpPr>
        <p:spPr>
          <a:xfrm>
            <a:off x="108374" y="954928"/>
            <a:ext cx="1083734" cy="34381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Lund 2008, pg2/para3/ln8-10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7" name="Google Shape;667;p26:notes"/>
          <p:cNvSpPr txBox="1"/>
          <p:nvPr/>
        </p:nvSpPr>
        <p:spPr>
          <a:xfrm>
            <a:off x="82792" y="1535744"/>
            <a:ext cx="1133023" cy="83626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Edwards 2006,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pg394/col1-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2/para3-1/ln10-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11,15&amp;pg395/Fig1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&amp;pg396/Fig3&amp;pg40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1/col2/ln6-8</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8" name="Google Shape;668;p26:notes"/>
          <p:cNvSpPr txBox="1"/>
          <p:nvPr/>
        </p:nvSpPr>
        <p:spPr>
          <a:xfrm>
            <a:off x="6774" y="2599000"/>
            <a:ext cx="1083734" cy="95937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Lund 2008,</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pg1/Intro/para2/ln6-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8&amp;pg2/para1/ln1-3,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para3/ln8-</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10&amp;pg4/para3/ln1-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2&amp;pg5/Conclusions/l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n1-4</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9" name="Google Shape;669;p26:notes"/>
          <p:cNvSpPr txBox="1"/>
          <p:nvPr/>
        </p:nvSpPr>
        <p:spPr>
          <a:xfrm>
            <a:off x="3285067" y="2448133"/>
            <a:ext cx="1015999" cy="71314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err="1">
                <a:ln>
                  <a:noFill/>
                </a:ln>
                <a:solidFill>
                  <a:srgbClr val="000000"/>
                </a:solidFill>
                <a:effectLst/>
                <a:uLnTx/>
                <a:uFillTx/>
                <a:latin typeface="Calibri"/>
                <a:ea typeface="Calibri"/>
                <a:cs typeface="Calibri"/>
                <a:sym typeface="Calibri"/>
              </a:rPr>
              <a:t>Kuchen</a:t>
            </a: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 2007,</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pg5889/col2/para</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1/ln4-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6&amp;pg5890/col2/p</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err="1">
                <a:ln>
                  <a:noFill/>
                </a:ln>
                <a:solidFill>
                  <a:srgbClr val="000000"/>
                </a:solidFill>
                <a:effectLst/>
                <a:uLnTx/>
                <a:uFillTx/>
                <a:latin typeface="Calibri"/>
                <a:ea typeface="Calibri"/>
                <a:cs typeface="Calibri"/>
                <a:sym typeface="Calibri"/>
              </a:rPr>
              <a:t>ara</a:t>
            </a: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 3/ln1-15</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70" name="Google Shape;670;p26:notes"/>
          <p:cNvSpPr txBox="1"/>
          <p:nvPr/>
        </p:nvSpPr>
        <p:spPr>
          <a:xfrm>
            <a:off x="6265335" y="326707"/>
            <a:ext cx="1090507" cy="71314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Chan 1999, pg1641/col1/para2/ln12-15/</a:t>
            </a:r>
            <a:b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b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pg1642/Fig3E leg/ln9-14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71" name="Google Shape;671;p26:notes"/>
          <p:cNvSpPr txBox="1"/>
          <p:nvPr/>
        </p:nvSpPr>
        <p:spPr>
          <a:xfrm>
            <a:off x="6312748" y="1353503"/>
            <a:ext cx="907627" cy="34381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Ireland 2012, pg403/Fig3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72" name="Google Shape;672;p26:notes"/>
          <p:cNvSpPr txBox="1"/>
          <p:nvPr/>
        </p:nvSpPr>
        <p:spPr>
          <a:xfrm>
            <a:off x="6265334" y="1900240"/>
            <a:ext cx="1198880" cy="95937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6650" tIns="48325" rIns="96650" bIns="483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Hauser 2015, pg12/col2/para2/p13/col1/para1 and para2)/para3/ln2-7/ln16-21/</a:t>
            </a:r>
            <a:b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b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pg13/pg14/Fig5/legend</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673" name="Google Shape;673;p26:notes"/>
          <p:cNvCxnSpPr>
            <a:stCxn id="665" idx="3"/>
          </p:cNvCxnSpPr>
          <p:nvPr/>
        </p:nvCxnSpPr>
        <p:spPr>
          <a:xfrm>
            <a:off x="1192106" y="525761"/>
            <a:ext cx="915300" cy="902700"/>
          </a:xfrm>
          <a:prstGeom prst="straightConnector1">
            <a:avLst/>
          </a:prstGeom>
          <a:noFill/>
          <a:ln w="9525" cap="flat" cmpd="sng">
            <a:solidFill>
              <a:schemeClr val="dk1"/>
            </a:solidFill>
            <a:prstDash val="solid"/>
            <a:miter lim="800000"/>
            <a:headEnd type="none" w="sm" len="sm"/>
            <a:tailEnd type="stealth" w="med" len="med"/>
          </a:ln>
        </p:spPr>
      </p:cxnSp>
      <p:cxnSp>
        <p:nvCxnSpPr>
          <p:cNvPr id="674" name="Google Shape;674;p26:notes"/>
          <p:cNvCxnSpPr>
            <a:stCxn id="666" idx="3"/>
          </p:cNvCxnSpPr>
          <p:nvPr/>
        </p:nvCxnSpPr>
        <p:spPr>
          <a:xfrm>
            <a:off x="1192108" y="1126837"/>
            <a:ext cx="561600" cy="325200"/>
          </a:xfrm>
          <a:prstGeom prst="straightConnector1">
            <a:avLst/>
          </a:prstGeom>
          <a:noFill/>
          <a:ln w="9525" cap="flat" cmpd="sng">
            <a:solidFill>
              <a:schemeClr val="dk1"/>
            </a:solidFill>
            <a:prstDash val="solid"/>
            <a:miter lim="800000"/>
            <a:headEnd type="none" w="sm" len="sm"/>
            <a:tailEnd type="stealth" w="med" len="med"/>
          </a:ln>
        </p:spPr>
      </p:cxnSp>
      <p:cxnSp>
        <p:nvCxnSpPr>
          <p:cNvPr id="675" name="Google Shape;675;p26:notes"/>
          <p:cNvCxnSpPr>
            <a:stCxn id="667" idx="2"/>
          </p:cNvCxnSpPr>
          <p:nvPr/>
        </p:nvCxnSpPr>
        <p:spPr>
          <a:xfrm>
            <a:off x="649304" y="2372004"/>
            <a:ext cx="1330200" cy="939600"/>
          </a:xfrm>
          <a:prstGeom prst="straightConnector1">
            <a:avLst/>
          </a:prstGeom>
          <a:noFill/>
          <a:ln w="9525" cap="flat" cmpd="sng">
            <a:solidFill>
              <a:schemeClr val="dk1"/>
            </a:solidFill>
            <a:prstDash val="solid"/>
            <a:miter lim="800000"/>
            <a:headEnd type="none" w="sm" len="sm"/>
            <a:tailEnd type="stealth" w="med" len="med"/>
          </a:ln>
        </p:spPr>
      </p:cxnSp>
      <p:cxnSp>
        <p:nvCxnSpPr>
          <p:cNvPr id="676" name="Google Shape;676;p26:notes"/>
          <p:cNvCxnSpPr>
            <a:stCxn id="668" idx="3"/>
          </p:cNvCxnSpPr>
          <p:nvPr/>
        </p:nvCxnSpPr>
        <p:spPr>
          <a:xfrm>
            <a:off x="1090508" y="3078685"/>
            <a:ext cx="547800" cy="232200"/>
          </a:xfrm>
          <a:prstGeom prst="straightConnector1">
            <a:avLst/>
          </a:prstGeom>
          <a:noFill/>
          <a:ln w="9525" cap="flat" cmpd="sng">
            <a:solidFill>
              <a:schemeClr val="dk1"/>
            </a:solidFill>
            <a:prstDash val="solid"/>
            <a:miter lim="800000"/>
            <a:headEnd type="none" w="sm" len="sm"/>
            <a:tailEnd type="stealth" w="med" len="med"/>
          </a:ln>
        </p:spPr>
      </p:cxnSp>
      <p:cxnSp>
        <p:nvCxnSpPr>
          <p:cNvPr id="677" name="Google Shape;677;p26:notes"/>
          <p:cNvCxnSpPr>
            <a:stCxn id="678" idx="3"/>
          </p:cNvCxnSpPr>
          <p:nvPr/>
        </p:nvCxnSpPr>
        <p:spPr>
          <a:xfrm rot="10800000" flipH="1">
            <a:off x="1089025" y="3657959"/>
            <a:ext cx="811200" cy="588600"/>
          </a:xfrm>
          <a:prstGeom prst="straightConnector1">
            <a:avLst/>
          </a:prstGeom>
          <a:noFill/>
          <a:ln w="9525" cap="flat" cmpd="sng">
            <a:solidFill>
              <a:schemeClr val="dk1"/>
            </a:solidFill>
            <a:prstDash val="solid"/>
            <a:miter lim="800000"/>
            <a:headEnd type="none" w="sm" len="sm"/>
            <a:tailEnd type="stealth" w="med" len="med"/>
          </a:ln>
        </p:spPr>
      </p:cxnSp>
      <p:cxnSp>
        <p:nvCxnSpPr>
          <p:cNvPr id="679" name="Google Shape;679;p26:notes"/>
          <p:cNvCxnSpPr>
            <a:stCxn id="669" idx="1"/>
          </p:cNvCxnSpPr>
          <p:nvPr/>
        </p:nvCxnSpPr>
        <p:spPr>
          <a:xfrm flipH="1">
            <a:off x="2303167" y="2804708"/>
            <a:ext cx="981900" cy="680400"/>
          </a:xfrm>
          <a:prstGeom prst="straightConnector1">
            <a:avLst/>
          </a:prstGeom>
          <a:noFill/>
          <a:ln w="9525" cap="flat" cmpd="sng">
            <a:solidFill>
              <a:schemeClr val="dk1"/>
            </a:solidFill>
            <a:prstDash val="solid"/>
            <a:miter lim="800000"/>
            <a:headEnd type="none" w="sm" len="sm"/>
            <a:tailEnd type="stealth" w="med" len="med"/>
          </a:ln>
        </p:spPr>
      </p:cxnSp>
      <p:cxnSp>
        <p:nvCxnSpPr>
          <p:cNvPr id="680" name="Google Shape;680;p26:notes"/>
          <p:cNvCxnSpPr>
            <a:stCxn id="670" idx="1"/>
          </p:cNvCxnSpPr>
          <p:nvPr/>
        </p:nvCxnSpPr>
        <p:spPr>
          <a:xfrm flipH="1">
            <a:off x="4470435" y="683282"/>
            <a:ext cx="1794900" cy="1235400"/>
          </a:xfrm>
          <a:prstGeom prst="straightConnector1">
            <a:avLst/>
          </a:prstGeom>
          <a:noFill/>
          <a:ln w="9525" cap="flat" cmpd="sng">
            <a:solidFill>
              <a:schemeClr val="dk1"/>
            </a:solidFill>
            <a:prstDash val="solid"/>
            <a:miter lim="800000"/>
            <a:headEnd type="none" w="sm" len="sm"/>
            <a:tailEnd type="stealth" w="med" len="med"/>
          </a:ln>
        </p:spPr>
      </p:cxnSp>
      <p:cxnSp>
        <p:nvCxnSpPr>
          <p:cNvPr id="681" name="Google Shape;681;p26:notes"/>
          <p:cNvCxnSpPr>
            <a:stCxn id="671" idx="1"/>
          </p:cNvCxnSpPr>
          <p:nvPr/>
        </p:nvCxnSpPr>
        <p:spPr>
          <a:xfrm flipH="1">
            <a:off x="4726348" y="1525412"/>
            <a:ext cx="1586400" cy="1845300"/>
          </a:xfrm>
          <a:prstGeom prst="straightConnector1">
            <a:avLst/>
          </a:prstGeom>
          <a:noFill/>
          <a:ln w="9525" cap="flat" cmpd="sng">
            <a:solidFill>
              <a:schemeClr val="dk1"/>
            </a:solidFill>
            <a:prstDash val="solid"/>
            <a:miter lim="800000"/>
            <a:headEnd type="none" w="sm" len="sm"/>
            <a:tailEnd type="stealth" w="med" len="med"/>
          </a:ln>
        </p:spPr>
      </p:cxnSp>
      <p:cxnSp>
        <p:nvCxnSpPr>
          <p:cNvPr id="682" name="Google Shape;682;p26:notes"/>
          <p:cNvCxnSpPr>
            <a:stCxn id="672" idx="1"/>
          </p:cNvCxnSpPr>
          <p:nvPr/>
        </p:nvCxnSpPr>
        <p:spPr>
          <a:xfrm flipH="1">
            <a:off x="4952234" y="2379925"/>
            <a:ext cx="1313100" cy="983400"/>
          </a:xfrm>
          <a:prstGeom prst="straightConnector1">
            <a:avLst/>
          </a:prstGeom>
          <a:noFill/>
          <a:ln w="9525" cap="flat" cmpd="sng">
            <a:solidFill>
              <a:schemeClr val="dk1"/>
            </a:solidFill>
            <a:prstDash val="solid"/>
            <a:miter lim="800000"/>
            <a:headEnd type="none" w="sm" len="sm"/>
            <a:tailEnd type="stealth" w="med" len="med"/>
          </a:ln>
        </p:spPr>
      </p:cxnSp>
      <p:sp>
        <p:nvSpPr>
          <p:cNvPr id="683" name="Google Shape;683;p26: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678" name="Google Shape;678;p26:notes"/>
          <p:cNvSpPr txBox="1"/>
          <p:nvPr/>
        </p:nvSpPr>
        <p:spPr>
          <a:xfrm>
            <a:off x="0" y="3707956"/>
            <a:ext cx="1089025" cy="107720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err="1">
                <a:ln>
                  <a:noFill/>
                </a:ln>
                <a:solidFill>
                  <a:srgbClr val="000000"/>
                </a:solidFill>
                <a:effectLst/>
                <a:uLnTx/>
                <a:uFillTx/>
                <a:latin typeface="Calibri"/>
                <a:ea typeface="Calibri"/>
                <a:cs typeface="Calibri"/>
                <a:sym typeface="Calibri"/>
              </a:rPr>
              <a:t>Varzaneh</a:t>
            </a: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 2014,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pg534/col1/IL-4 para</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6/ln1-4, col2/IL-5,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para 7</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/ln1&amp;pg535/col2/IL-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10, para 2/ln1-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5&amp;pg536/col1/IL-21,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Calibri"/>
                <a:ea typeface="Calibri"/>
                <a:cs typeface="Calibri"/>
                <a:sym typeface="Calibri"/>
              </a:rPr>
              <a:t>para 4/ln3-5</a:t>
            </a:r>
            <a:endParaRPr kumimoji="0" sz="8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285308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7: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27: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GB"/>
              <a:t>Citrullination converts arginine to citrulline in proteins. </a:t>
            </a:r>
            <a:endParaRPr/>
          </a:p>
          <a:p>
            <a:pPr marL="0" lvl="0" indent="0" algn="l" rtl="0">
              <a:spcBef>
                <a:spcPts val="0"/>
              </a:spcBef>
              <a:spcAft>
                <a:spcPts val="0"/>
              </a:spcAft>
              <a:buNone/>
            </a:pPr>
            <a:endParaRPr/>
          </a:p>
        </p:txBody>
      </p:sp>
      <p:sp>
        <p:nvSpPr>
          <p:cNvPr id="765" name="Google Shape;765;p27: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266031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3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33: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Clr>
                <a:schemeClr val="dk1"/>
              </a:buClr>
              <a:buSzPts val="1200"/>
              <a:buFont typeface="Arial"/>
              <a:buNone/>
            </a:pPr>
            <a:r>
              <a:rPr lang="en-GB" b="1" dirty="0"/>
              <a:t>Mechanisms of Injury in MS</a:t>
            </a:r>
            <a:endParaRPr sz="1200" b="1" dirty="0"/>
          </a:p>
          <a:p>
            <a:pPr marL="171450" lvl="0" indent="-171450" algn="l" rtl="0">
              <a:spcBef>
                <a:spcPts val="0"/>
              </a:spcBef>
              <a:spcAft>
                <a:spcPts val="0"/>
              </a:spcAft>
              <a:buClr>
                <a:schemeClr val="dk1"/>
              </a:buClr>
              <a:buSzPts val="1200"/>
              <a:buFont typeface="Arial"/>
              <a:buChar char="•"/>
            </a:pPr>
            <a:r>
              <a:rPr lang="en-GB" sz="1200" dirty="0"/>
              <a:t>Activated CNS-resident microglia and astrocytes also promote demyelination and oligodendrocyte and </a:t>
            </a:r>
            <a:r>
              <a:rPr lang="en-GB" sz="1200" dirty="0" err="1"/>
              <a:t>neuroaxonal</a:t>
            </a:r>
            <a:r>
              <a:rPr lang="en-GB" sz="1200" dirty="0"/>
              <a:t> injury through direct cell contact-dependent mechanisms and through the action of soluble inflammatory and neurotoxic mediators</a:t>
            </a:r>
            <a:endParaRPr dirty="0"/>
          </a:p>
          <a:p>
            <a:pPr marL="0" marR="0" lvl="0" indent="0" algn="l" rtl="0">
              <a:lnSpc>
                <a:spcPct val="100000"/>
              </a:lnSpc>
              <a:spcBef>
                <a:spcPts val="0"/>
              </a:spcBef>
              <a:spcAft>
                <a:spcPts val="0"/>
              </a:spcAft>
              <a:buClr>
                <a:schemeClr val="dk1"/>
              </a:buClr>
              <a:buSzPts val="1200"/>
              <a:buFont typeface="Calibri"/>
              <a:buNone/>
            </a:pPr>
            <a:endParaRPr sz="1200" dirty="0"/>
          </a:p>
        </p:txBody>
      </p:sp>
      <p:sp>
        <p:nvSpPr>
          <p:cNvPr id="1011" name="Google Shape;1011;p33: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087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3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5" name="Google Shape;1055;p34: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1056" name="Google Shape;1056;p34: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91325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30: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30: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rmAutofit/>
          </a:bodyPr>
          <a:lstStyle/>
          <a:p>
            <a:pPr marL="0" marR="0" lvl="0" indent="0" algn="l" rtl="0">
              <a:lnSpc>
                <a:spcPct val="100000"/>
              </a:lnSpc>
              <a:spcBef>
                <a:spcPts val="0"/>
              </a:spcBef>
              <a:spcAft>
                <a:spcPts val="0"/>
              </a:spcAft>
              <a:buClr>
                <a:schemeClr val="dk1"/>
              </a:buClr>
              <a:buSzPts val="1100"/>
              <a:buFont typeface="Calibri"/>
              <a:buNone/>
            </a:pPr>
            <a:r>
              <a:rPr lang="en-GB" sz="1100" b="1" dirty="0"/>
              <a:t>Mechanisms of Injury in MS</a:t>
            </a:r>
            <a:endParaRPr sz="1100" b="1" dirty="0">
              <a:latin typeface="Imago" pitchFamily="2" charset="0"/>
              <a:ea typeface="Arial"/>
              <a:cs typeface="Arial"/>
              <a:sym typeface="Arial"/>
            </a:endParaRPr>
          </a:p>
          <a:p>
            <a:pPr marL="171450" marR="0" lvl="0" indent="-171450" algn="l" rtl="0">
              <a:lnSpc>
                <a:spcPct val="100000"/>
              </a:lnSpc>
              <a:spcBef>
                <a:spcPts val="330"/>
              </a:spcBef>
              <a:spcAft>
                <a:spcPts val="0"/>
              </a:spcAft>
              <a:buClr>
                <a:schemeClr val="dk1"/>
              </a:buClr>
              <a:buSzPts val="1100"/>
              <a:buFont typeface="Arial"/>
              <a:buChar char="•"/>
            </a:pPr>
            <a:r>
              <a:rPr lang="en-GB" sz="1100" dirty="0">
                <a:latin typeface="Imago" pitchFamily="2" charset="0"/>
                <a:ea typeface="Arial"/>
                <a:cs typeface="Arial"/>
                <a:sym typeface="Arial"/>
              </a:rPr>
              <a:t>B and T cells work together through co-stimulatory activation</a:t>
            </a:r>
            <a:endParaRPr sz="1100" dirty="0">
              <a:latin typeface="Imago" pitchFamily="2" charset="0"/>
              <a:ea typeface="Arial"/>
              <a:cs typeface="Arial"/>
              <a:sym typeface="Arial"/>
            </a:endParaRPr>
          </a:p>
          <a:p>
            <a:pPr marL="171450" lvl="0" indent="-171450" algn="l" rtl="0">
              <a:spcBef>
                <a:spcPts val="330"/>
              </a:spcBef>
              <a:spcAft>
                <a:spcPts val="0"/>
              </a:spcAft>
              <a:buClr>
                <a:schemeClr val="dk1"/>
              </a:buClr>
              <a:buSzPts val="1100"/>
              <a:buFont typeface="Arial"/>
              <a:buChar char="•"/>
            </a:pPr>
            <a:r>
              <a:rPr lang="en-GB" sz="1100" dirty="0">
                <a:latin typeface="Imago" pitchFamily="2" charset="0"/>
                <a:ea typeface="Arial"/>
                <a:cs typeface="Arial"/>
                <a:sym typeface="Arial"/>
              </a:rPr>
              <a:t>T cells secrete pro-inflammatory effectors that allow infiltration of the CNS through the BBB</a:t>
            </a:r>
            <a:endParaRPr dirty="0"/>
          </a:p>
        </p:txBody>
      </p:sp>
      <p:sp>
        <p:nvSpPr>
          <p:cNvPr id="902" name="Google Shape;902;p30: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314139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3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31: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rmAutofit/>
          </a:bodyPr>
          <a:lstStyle/>
          <a:p>
            <a:pPr marL="0" marR="0" lvl="0" indent="0" algn="l" rtl="0">
              <a:lnSpc>
                <a:spcPct val="80000"/>
              </a:lnSpc>
              <a:spcBef>
                <a:spcPts val="0"/>
              </a:spcBef>
              <a:spcAft>
                <a:spcPts val="0"/>
              </a:spcAft>
              <a:buClr>
                <a:schemeClr val="dk1"/>
              </a:buClr>
              <a:buSzPts val="935"/>
              <a:buFont typeface="Arial"/>
              <a:buNone/>
            </a:pPr>
            <a:r>
              <a:rPr lang="en-GB" sz="935" b="1" u="none" dirty="0">
                <a:latin typeface="Imago" pitchFamily="2" charset="0"/>
                <a:ea typeface="Arial"/>
                <a:cs typeface="Arial"/>
                <a:sym typeface="Arial"/>
              </a:rPr>
              <a:t>Antigen presentation:</a:t>
            </a:r>
            <a:r>
              <a:rPr lang="en-GB" sz="935" u="none" dirty="0">
                <a:latin typeface="Imago" pitchFamily="2" charset="0"/>
                <a:ea typeface="Arial"/>
                <a:cs typeface="Arial"/>
                <a:sym typeface="Arial"/>
              </a:rPr>
              <a:t> </a:t>
            </a:r>
            <a:r>
              <a:rPr lang="en-GB" sz="935" u="none" dirty="0">
                <a:solidFill>
                  <a:srgbClr val="000000"/>
                </a:solidFill>
                <a:latin typeface="Imago" pitchFamily="2" charset="0"/>
                <a:ea typeface="Arial"/>
                <a:cs typeface="Arial"/>
                <a:sym typeface="Arial"/>
              </a:rPr>
              <a:t>Memory B cells can present self neuroantigens to T cells and activate them.</a:t>
            </a:r>
            <a:endParaRPr dirty="0"/>
          </a:p>
          <a:p>
            <a:pPr marL="171450" marR="0" lvl="0" indent="-171450" algn="l" rtl="0">
              <a:lnSpc>
                <a:spcPct val="80000"/>
              </a:lnSpc>
              <a:spcBef>
                <a:spcPts val="281"/>
              </a:spcBef>
              <a:spcAft>
                <a:spcPts val="0"/>
              </a:spcAft>
              <a:buClr>
                <a:srgbClr val="000000"/>
              </a:buClr>
              <a:buSzPts val="935"/>
              <a:buFont typeface="Arial"/>
              <a:buChar char="•"/>
            </a:pPr>
            <a:r>
              <a:rPr lang="en-GB" sz="935" u="none" dirty="0">
                <a:solidFill>
                  <a:srgbClr val="000000"/>
                </a:solidFill>
                <a:latin typeface="Imago" pitchFamily="2" charset="0"/>
                <a:ea typeface="Arial"/>
                <a:cs typeface="Arial"/>
                <a:sym typeface="Arial"/>
              </a:rPr>
              <a:t>Preclinical models suggest that, via antigen presentation and co-stimulation, autoreactive B cells in the CNS may activate T cells for a pro-inflammatory response</a:t>
            </a:r>
            <a:r>
              <a:rPr lang="en-GB" sz="935" u="none" baseline="30000" dirty="0">
                <a:solidFill>
                  <a:srgbClr val="000000"/>
                </a:solidFill>
                <a:latin typeface="Imago" pitchFamily="2" charset="0"/>
                <a:ea typeface="Arial"/>
                <a:cs typeface="Arial"/>
                <a:sym typeface="Arial"/>
              </a:rPr>
              <a:t>1,2</a:t>
            </a:r>
            <a:endParaRPr sz="935" u="none" dirty="0">
              <a:latin typeface="Imago" pitchFamily="2" charset="0"/>
              <a:ea typeface="Arial"/>
              <a:cs typeface="Arial"/>
              <a:sym typeface="Arial"/>
            </a:endParaRPr>
          </a:p>
          <a:p>
            <a:pPr marL="0" marR="0" lvl="0" indent="0" algn="l" rtl="0">
              <a:lnSpc>
                <a:spcPct val="80000"/>
              </a:lnSpc>
              <a:spcBef>
                <a:spcPts val="281"/>
              </a:spcBef>
              <a:spcAft>
                <a:spcPts val="0"/>
              </a:spcAft>
              <a:buClr>
                <a:schemeClr val="dk1"/>
              </a:buClr>
              <a:buSzPts val="935"/>
              <a:buFont typeface="Arial"/>
              <a:buNone/>
            </a:pPr>
            <a:r>
              <a:rPr lang="en-GB" sz="935" b="1" u="none" dirty="0">
                <a:latin typeface="Imago" pitchFamily="2" charset="0"/>
                <a:ea typeface="Arial"/>
                <a:cs typeface="Arial"/>
                <a:sym typeface="Arial"/>
              </a:rPr>
              <a:t>Cytokine production:</a:t>
            </a:r>
            <a:r>
              <a:rPr lang="en-GB" sz="935" u="none" dirty="0">
                <a:latin typeface="Imago" pitchFamily="2" charset="0"/>
                <a:ea typeface="Arial"/>
                <a:cs typeface="Arial"/>
                <a:sym typeface="Arial"/>
              </a:rPr>
              <a:t> </a:t>
            </a:r>
            <a:r>
              <a:rPr lang="en-GB" sz="935" u="none" dirty="0">
                <a:solidFill>
                  <a:srgbClr val="000000"/>
                </a:solidFill>
                <a:latin typeface="Imago" pitchFamily="2" charset="0"/>
                <a:ea typeface="Arial"/>
                <a:cs typeface="Arial"/>
                <a:sym typeface="Arial"/>
              </a:rPr>
              <a:t>B cells in patients with MS produce abnormal pro-inflammatory cytokines, which can activate T cells and other immune cells</a:t>
            </a:r>
            <a:endParaRPr dirty="0"/>
          </a:p>
          <a:p>
            <a:pPr marL="171450" marR="0" lvl="0" indent="-171450" algn="l" rtl="0">
              <a:lnSpc>
                <a:spcPct val="80000"/>
              </a:lnSpc>
              <a:spcBef>
                <a:spcPts val="281"/>
              </a:spcBef>
              <a:spcAft>
                <a:spcPts val="0"/>
              </a:spcAft>
              <a:buClr>
                <a:srgbClr val="000000"/>
              </a:buClr>
              <a:buSzPts val="935"/>
              <a:buFont typeface="Arial"/>
              <a:buChar char="•"/>
            </a:pPr>
            <a:r>
              <a:rPr lang="en-GB" sz="935" u="none" dirty="0">
                <a:solidFill>
                  <a:srgbClr val="000000"/>
                </a:solidFill>
                <a:latin typeface="Imago" pitchFamily="2" charset="0"/>
                <a:ea typeface="Arial"/>
                <a:cs typeface="Arial"/>
                <a:sym typeface="Arial"/>
              </a:rPr>
              <a:t>B cells in patients with MS tend to produce more pro-inflammatory cytokines and less protective cytokines compared with healthy controls</a:t>
            </a:r>
            <a:r>
              <a:rPr lang="en-GB" sz="935" u="none" baseline="30000" dirty="0">
                <a:solidFill>
                  <a:srgbClr val="000000"/>
                </a:solidFill>
                <a:latin typeface="Imago" pitchFamily="2" charset="0"/>
                <a:ea typeface="Arial"/>
                <a:cs typeface="Arial"/>
                <a:sym typeface="Arial"/>
              </a:rPr>
              <a:t>2,3</a:t>
            </a:r>
            <a:endParaRPr dirty="0"/>
          </a:p>
          <a:p>
            <a:pPr marL="0" lvl="0" indent="0" algn="l" rtl="0">
              <a:lnSpc>
                <a:spcPct val="80000"/>
              </a:lnSpc>
              <a:spcBef>
                <a:spcPts val="281"/>
              </a:spcBef>
              <a:spcAft>
                <a:spcPts val="0"/>
              </a:spcAft>
              <a:buClr>
                <a:schemeClr val="dk1"/>
              </a:buClr>
              <a:buSzPts val="935"/>
              <a:buFont typeface="Arial"/>
              <a:buNone/>
            </a:pPr>
            <a:r>
              <a:rPr lang="en-GB" sz="935" b="1" u="none" dirty="0">
                <a:latin typeface="Imago" pitchFamily="2" charset="0"/>
                <a:ea typeface="Arial"/>
                <a:cs typeface="Arial"/>
                <a:sym typeface="Arial"/>
              </a:rPr>
              <a:t>Autoantibody production: </a:t>
            </a:r>
            <a:r>
              <a:rPr lang="en-GB" sz="935" u="none" dirty="0">
                <a:solidFill>
                  <a:srgbClr val="000000"/>
                </a:solidFill>
                <a:latin typeface="Imago" pitchFamily="2" charset="0"/>
                <a:ea typeface="Arial"/>
                <a:cs typeface="Arial"/>
                <a:sym typeface="Arial"/>
              </a:rPr>
              <a:t>B cells produce autoantibodies that mediate tissue damage and activate macrophages and NK cells</a:t>
            </a:r>
            <a:endParaRPr dirty="0"/>
          </a:p>
          <a:p>
            <a:pPr marL="171450" lvl="0" indent="-171450" algn="l" rtl="0">
              <a:lnSpc>
                <a:spcPct val="80000"/>
              </a:lnSpc>
              <a:spcBef>
                <a:spcPts val="281"/>
              </a:spcBef>
              <a:spcAft>
                <a:spcPts val="0"/>
              </a:spcAft>
              <a:buClr>
                <a:srgbClr val="000000"/>
              </a:buClr>
              <a:buSzPts val="935"/>
              <a:buFont typeface="Arial"/>
              <a:buChar char="•"/>
            </a:pPr>
            <a:r>
              <a:rPr lang="en-GB" sz="935" u="none" dirty="0">
                <a:solidFill>
                  <a:srgbClr val="000000"/>
                </a:solidFill>
                <a:latin typeface="Imago" pitchFamily="2" charset="0"/>
                <a:ea typeface="Arial"/>
                <a:cs typeface="Arial"/>
                <a:sym typeface="Arial"/>
              </a:rPr>
              <a:t>Preclinical data indicate that B cells can differentiate into plasma cells, producing autoantibodies which may bind to myelin sheaths and oligodendrocytes and promote tissue injury</a:t>
            </a:r>
            <a:r>
              <a:rPr lang="en-GB" sz="935" u="none" baseline="30000" dirty="0">
                <a:solidFill>
                  <a:srgbClr val="000000"/>
                </a:solidFill>
                <a:latin typeface="Imago" pitchFamily="2" charset="0"/>
                <a:ea typeface="Arial"/>
                <a:cs typeface="Arial"/>
                <a:sym typeface="Arial"/>
              </a:rPr>
              <a:t>2-5</a:t>
            </a:r>
            <a:r>
              <a:rPr lang="en-GB" sz="935" u="none" dirty="0">
                <a:solidFill>
                  <a:srgbClr val="000000"/>
                </a:solidFill>
                <a:latin typeface="Imago" pitchFamily="2" charset="0"/>
                <a:ea typeface="Arial"/>
                <a:cs typeface="Arial"/>
                <a:sym typeface="Arial"/>
              </a:rPr>
              <a:t> </a:t>
            </a:r>
            <a:endParaRPr dirty="0"/>
          </a:p>
          <a:p>
            <a:pPr marL="171450" lvl="0" indent="-171450" algn="l" rtl="0">
              <a:lnSpc>
                <a:spcPct val="80000"/>
              </a:lnSpc>
              <a:spcBef>
                <a:spcPts val="281"/>
              </a:spcBef>
              <a:spcAft>
                <a:spcPts val="0"/>
              </a:spcAft>
              <a:buClr>
                <a:srgbClr val="000000"/>
              </a:buClr>
              <a:buSzPts val="935"/>
              <a:buFont typeface="Arial"/>
              <a:buChar char="•"/>
            </a:pPr>
            <a:r>
              <a:rPr lang="en-GB" sz="935" u="none" dirty="0">
                <a:solidFill>
                  <a:srgbClr val="000000"/>
                </a:solidFill>
                <a:latin typeface="Imago" pitchFamily="2" charset="0"/>
                <a:ea typeface="Arial"/>
                <a:cs typeface="Arial"/>
                <a:sym typeface="Arial"/>
              </a:rPr>
              <a:t>B-cell antibodies can also activate macrophages and NK cells</a:t>
            </a:r>
            <a:r>
              <a:rPr lang="en-GB" sz="935" u="none" baseline="30000" dirty="0">
                <a:solidFill>
                  <a:srgbClr val="000000"/>
                </a:solidFill>
                <a:latin typeface="Imago" pitchFamily="2" charset="0"/>
                <a:ea typeface="Arial"/>
                <a:cs typeface="Arial"/>
                <a:sym typeface="Arial"/>
              </a:rPr>
              <a:t>4-6</a:t>
            </a:r>
            <a:endParaRPr dirty="0"/>
          </a:p>
          <a:p>
            <a:pPr marL="0" marR="0" lvl="0" indent="0" algn="l" rtl="0">
              <a:lnSpc>
                <a:spcPct val="80000"/>
              </a:lnSpc>
              <a:spcBef>
                <a:spcPts val="281"/>
              </a:spcBef>
              <a:spcAft>
                <a:spcPts val="0"/>
              </a:spcAft>
              <a:buClr>
                <a:schemeClr val="dk1"/>
              </a:buClr>
              <a:buSzPts val="935"/>
              <a:buFont typeface="Arial"/>
              <a:buNone/>
            </a:pPr>
            <a:r>
              <a:rPr lang="en-GB" sz="935" b="1" u="none" dirty="0">
                <a:latin typeface="Imago" pitchFamily="2" charset="0"/>
                <a:ea typeface="Arial"/>
                <a:cs typeface="Arial"/>
                <a:sym typeface="Arial"/>
              </a:rPr>
              <a:t>Ectopic lymphoid follicle-like aggregates: </a:t>
            </a:r>
            <a:r>
              <a:rPr lang="en-GB" sz="935" u="none" dirty="0">
                <a:solidFill>
                  <a:srgbClr val="000000"/>
                </a:solidFill>
                <a:latin typeface="Imago" pitchFamily="2" charset="0"/>
                <a:ea typeface="Arial"/>
                <a:cs typeface="Arial"/>
                <a:sym typeface="Arial"/>
              </a:rPr>
              <a:t>B cells</a:t>
            </a:r>
            <a:r>
              <a:rPr lang="en-GB" sz="935" u="none" dirty="0">
                <a:solidFill>
                  <a:srgbClr val="00B050"/>
                </a:solidFill>
                <a:latin typeface="Imago" pitchFamily="2" charset="0"/>
                <a:ea typeface="Arial"/>
                <a:cs typeface="Arial"/>
                <a:sym typeface="Arial"/>
              </a:rPr>
              <a:t> </a:t>
            </a:r>
            <a:r>
              <a:rPr lang="en-GB" sz="935" u="none" dirty="0">
                <a:solidFill>
                  <a:srgbClr val="000000"/>
                </a:solidFill>
                <a:latin typeface="Imago" pitchFamily="2" charset="0"/>
                <a:ea typeface="Arial"/>
                <a:cs typeface="Arial"/>
                <a:sym typeface="Arial"/>
              </a:rPr>
              <a:t>are present in ectopic lymphoid follicle-like aggregates, linked to microglia activation, local inflammation, and neuronal loss in the nearby cortex</a:t>
            </a:r>
            <a:endParaRPr dirty="0"/>
          </a:p>
          <a:p>
            <a:pPr marL="171450" marR="0" lvl="0" indent="-171450" algn="l" rtl="0">
              <a:lnSpc>
                <a:spcPct val="80000"/>
              </a:lnSpc>
              <a:spcBef>
                <a:spcPts val="281"/>
              </a:spcBef>
              <a:spcAft>
                <a:spcPts val="0"/>
              </a:spcAft>
              <a:buClr>
                <a:srgbClr val="000000"/>
              </a:buClr>
              <a:buSzPts val="935"/>
              <a:buFont typeface="Arial"/>
              <a:buChar char="•"/>
            </a:pPr>
            <a:r>
              <a:rPr lang="en-GB" sz="935" u="none" dirty="0">
                <a:solidFill>
                  <a:srgbClr val="000000"/>
                </a:solidFill>
                <a:latin typeface="Imago" pitchFamily="2" charset="0"/>
                <a:ea typeface="Arial"/>
                <a:cs typeface="Arial"/>
                <a:sym typeface="Arial"/>
              </a:rPr>
              <a:t>In patients with progressive MS, ectopic lymphoid structures can form in the meninges</a:t>
            </a:r>
            <a:r>
              <a:rPr lang="en-GB" sz="935" u="none" baseline="30000" dirty="0">
                <a:solidFill>
                  <a:srgbClr val="000000"/>
                </a:solidFill>
                <a:latin typeface="Imago" pitchFamily="2" charset="0"/>
                <a:ea typeface="Arial"/>
                <a:cs typeface="Arial"/>
                <a:sym typeface="Arial"/>
              </a:rPr>
              <a:t>4,6</a:t>
            </a:r>
            <a:r>
              <a:rPr lang="en-GB" sz="935" u="none" dirty="0">
                <a:solidFill>
                  <a:srgbClr val="000000"/>
                </a:solidFill>
                <a:latin typeface="Imago" pitchFamily="2" charset="0"/>
                <a:ea typeface="Arial"/>
                <a:cs typeface="Arial"/>
                <a:sym typeface="Arial"/>
              </a:rPr>
              <a:t> </a:t>
            </a:r>
            <a:endParaRPr dirty="0"/>
          </a:p>
          <a:p>
            <a:pPr marL="171450" marR="0" lvl="0" indent="-171450" algn="l" rtl="0">
              <a:lnSpc>
                <a:spcPct val="80000"/>
              </a:lnSpc>
              <a:spcBef>
                <a:spcPts val="281"/>
              </a:spcBef>
              <a:spcAft>
                <a:spcPts val="0"/>
              </a:spcAft>
              <a:buClr>
                <a:srgbClr val="000000"/>
              </a:buClr>
              <a:buSzPts val="935"/>
              <a:buFont typeface="Arial"/>
              <a:buChar char="•"/>
            </a:pPr>
            <a:r>
              <a:rPr lang="en-GB" sz="935" u="none" dirty="0">
                <a:solidFill>
                  <a:srgbClr val="000000"/>
                </a:solidFill>
                <a:latin typeface="Imago" pitchFamily="2" charset="0"/>
                <a:ea typeface="Arial"/>
                <a:cs typeface="Arial"/>
                <a:sym typeface="Arial"/>
              </a:rPr>
              <a:t>These structures have been linked to microglial activation, local inflammation, and neuronal loss in the nearby cortex</a:t>
            </a:r>
            <a:r>
              <a:rPr lang="en-GB" sz="935" u="none" baseline="30000" dirty="0">
                <a:solidFill>
                  <a:srgbClr val="000000"/>
                </a:solidFill>
                <a:latin typeface="Imago" pitchFamily="2" charset="0"/>
                <a:ea typeface="Arial"/>
                <a:cs typeface="Arial"/>
                <a:sym typeface="Arial"/>
              </a:rPr>
              <a:t>7,8</a:t>
            </a:r>
            <a:endParaRPr dirty="0"/>
          </a:p>
          <a:p>
            <a:pPr marL="0" lvl="0" indent="0" algn="l" rtl="0">
              <a:lnSpc>
                <a:spcPct val="80000"/>
              </a:lnSpc>
              <a:spcBef>
                <a:spcPts val="281"/>
              </a:spcBef>
              <a:spcAft>
                <a:spcPts val="0"/>
              </a:spcAft>
              <a:buNone/>
            </a:pPr>
            <a:endParaRPr sz="935" dirty="0">
              <a:latin typeface="Imago" pitchFamily="2" charset="0"/>
              <a:ea typeface="Arial"/>
              <a:cs typeface="Arial"/>
              <a:sym typeface="Arial"/>
            </a:endParaRPr>
          </a:p>
          <a:p>
            <a:pPr marL="0" lvl="0" indent="0" algn="l" rtl="0">
              <a:lnSpc>
                <a:spcPct val="80000"/>
              </a:lnSpc>
              <a:spcBef>
                <a:spcPts val="0"/>
              </a:spcBef>
              <a:spcAft>
                <a:spcPts val="0"/>
              </a:spcAft>
              <a:buClr>
                <a:schemeClr val="dk1"/>
              </a:buClr>
              <a:buSzPts val="935"/>
              <a:buFont typeface="Arial"/>
              <a:buNone/>
            </a:pPr>
            <a:r>
              <a:rPr lang="en-GB" sz="935" b="1" dirty="0"/>
              <a:t>Evolution of acute injury to chronic inflammation</a:t>
            </a:r>
            <a:endParaRPr sz="935" b="1" dirty="0"/>
          </a:p>
          <a:p>
            <a:pPr marL="170627" lvl="0" indent="-170627" algn="l" rtl="0">
              <a:lnSpc>
                <a:spcPct val="80000"/>
              </a:lnSpc>
              <a:spcBef>
                <a:spcPts val="0"/>
              </a:spcBef>
              <a:spcAft>
                <a:spcPts val="0"/>
              </a:spcAft>
              <a:buClr>
                <a:schemeClr val="dk1"/>
              </a:buClr>
              <a:buSzPts val="935"/>
              <a:buFont typeface="Arial"/>
              <a:buChar char="•"/>
            </a:pPr>
            <a:r>
              <a:rPr lang="en-GB" sz="935" dirty="0"/>
              <a:t>After the acute phase, immune cell infiltration wanes, possibly due to adaptive immune cell exhaustion from chronic antigen exposure. However, chronic CNS-intrinsic inflammation and neurodegeneration continue</a:t>
            </a:r>
            <a:endParaRPr dirty="0"/>
          </a:p>
          <a:p>
            <a:pPr marL="170627" lvl="0" indent="-170627" algn="l" rtl="0">
              <a:lnSpc>
                <a:spcPct val="80000"/>
              </a:lnSpc>
              <a:spcBef>
                <a:spcPts val="0"/>
              </a:spcBef>
              <a:spcAft>
                <a:spcPts val="0"/>
              </a:spcAft>
              <a:buClr>
                <a:schemeClr val="dk1"/>
              </a:buClr>
              <a:buSzPts val="935"/>
              <a:buFont typeface="Arial"/>
              <a:buChar char="•"/>
            </a:pPr>
            <a:r>
              <a:rPr lang="en-GB" sz="935" dirty="0"/>
              <a:t>B cells can accumulate in the CNS over longer periods of time, with tertiary lymphoid-like structures found commonly in the meninges and cortex which may contribute to late-stage inflammation in secondary progressive MS</a:t>
            </a:r>
            <a:endParaRPr dirty="0"/>
          </a:p>
          <a:p>
            <a:pPr marL="0" lvl="0" indent="0" algn="l" rtl="0">
              <a:lnSpc>
                <a:spcPct val="80000"/>
              </a:lnSpc>
              <a:spcBef>
                <a:spcPts val="0"/>
              </a:spcBef>
              <a:spcAft>
                <a:spcPts val="0"/>
              </a:spcAft>
              <a:buClr>
                <a:schemeClr val="dk1"/>
              </a:buClr>
              <a:buSzPts val="935"/>
              <a:buFont typeface="Arial"/>
              <a:buNone/>
            </a:pPr>
            <a:endParaRPr sz="935" dirty="0"/>
          </a:p>
          <a:p>
            <a:pPr marL="0" lvl="0" indent="0" algn="l" rtl="0">
              <a:lnSpc>
                <a:spcPct val="80000"/>
              </a:lnSpc>
              <a:spcBef>
                <a:spcPts val="0"/>
              </a:spcBef>
              <a:spcAft>
                <a:spcPts val="0"/>
              </a:spcAft>
              <a:buClr>
                <a:schemeClr val="dk1"/>
              </a:buClr>
              <a:buSzPts val="935"/>
              <a:buFont typeface="Arial"/>
              <a:buNone/>
            </a:pPr>
            <a:endParaRPr sz="935" b="0" dirty="0"/>
          </a:p>
          <a:p>
            <a:pPr marL="0" lvl="0" indent="0" algn="l" rtl="0">
              <a:lnSpc>
                <a:spcPct val="80000"/>
              </a:lnSpc>
              <a:spcBef>
                <a:spcPts val="281"/>
              </a:spcBef>
              <a:spcAft>
                <a:spcPts val="0"/>
              </a:spcAft>
              <a:buNone/>
            </a:pPr>
            <a:endParaRPr sz="935" dirty="0">
              <a:latin typeface="Imago" pitchFamily="2" charset="0"/>
              <a:ea typeface="Arial"/>
              <a:cs typeface="Arial"/>
              <a:sym typeface="Arial"/>
            </a:endParaRPr>
          </a:p>
          <a:p>
            <a:pPr marL="0" marR="0" lvl="0" indent="0" algn="l" rtl="0">
              <a:lnSpc>
                <a:spcPct val="80000"/>
              </a:lnSpc>
              <a:spcBef>
                <a:spcPts val="281"/>
              </a:spcBef>
              <a:spcAft>
                <a:spcPts val="0"/>
              </a:spcAft>
              <a:buClr>
                <a:schemeClr val="dk1"/>
              </a:buClr>
              <a:buSzPts val="935"/>
              <a:buFont typeface="Calibri"/>
              <a:buNone/>
            </a:pPr>
            <a:r>
              <a:rPr lang="en-GB" sz="935" dirty="0"/>
              <a:t>From: TtT7 Dal-Bianco plenary draft 0.2 01May2018.pptx</a:t>
            </a:r>
            <a:endParaRPr sz="935" b="1" dirty="0">
              <a:latin typeface="Imago" pitchFamily="2" charset="0"/>
              <a:ea typeface="Arial"/>
              <a:cs typeface="Arial"/>
              <a:sym typeface="Arial"/>
            </a:endParaRPr>
          </a:p>
          <a:p>
            <a:pPr marL="0" lvl="0" indent="0" algn="l" rtl="0">
              <a:lnSpc>
                <a:spcPct val="80000"/>
              </a:lnSpc>
              <a:spcBef>
                <a:spcPts val="281"/>
              </a:spcBef>
              <a:spcAft>
                <a:spcPts val="0"/>
              </a:spcAft>
              <a:buNone/>
            </a:pPr>
            <a:endParaRPr sz="935" dirty="0">
              <a:latin typeface="Imago" pitchFamily="2" charset="0"/>
              <a:ea typeface="Arial"/>
              <a:cs typeface="Arial"/>
              <a:sym typeface="Arial"/>
            </a:endParaRPr>
          </a:p>
          <a:p>
            <a:pPr marL="0" lvl="0" indent="0" algn="l" rtl="0">
              <a:lnSpc>
                <a:spcPct val="80000"/>
              </a:lnSpc>
              <a:spcBef>
                <a:spcPts val="281"/>
              </a:spcBef>
              <a:spcAft>
                <a:spcPts val="0"/>
              </a:spcAft>
              <a:buNone/>
            </a:pPr>
            <a:endParaRPr sz="935" dirty="0">
              <a:latin typeface="Imago" pitchFamily="2" charset="0"/>
              <a:ea typeface="Arial"/>
              <a:cs typeface="Arial"/>
              <a:sym typeface="Arial"/>
            </a:endParaRPr>
          </a:p>
        </p:txBody>
      </p:sp>
      <p:sp>
        <p:nvSpPr>
          <p:cNvPr id="929" name="Google Shape;929;p31: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2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89861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32: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32: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rmAutofit/>
          </a:bodyPr>
          <a:lstStyle/>
          <a:p>
            <a:pPr marL="0" marR="0" lvl="0" indent="0" algn="l" rtl="0">
              <a:lnSpc>
                <a:spcPct val="100000"/>
              </a:lnSpc>
              <a:spcBef>
                <a:spcPts val="0"/>
              </a:spcBef>
              <a:spcAft>
                <a:spcPts val="0"/>
              </a:spcAft>
              <a:buClr>
                <a:schemeClr val="dk1"/>
              </a:buClr>
              <a:buSzPts val="1100"/>
              <a:buFont typeface="Calibri"/>
              <a:buNone/>
            </a:pPr>
            <a:r>
              <a:rPr lang="en-GB" sz="1100" b="1" dirty="0"/>
              <a:t>Mechanisms of Injury in MS</a:t>
            </a:r>
            <a:r>
              <a:rPr lang="en-GB" sz="1100" dirty="0"/>
              <a:t>: </a:t>
            </a:r>
            <a:r>
              <a:rPr lang="en-GB" sz="1100" b="1" dirty="0"/>
              <a:t>Evolution of acute injury to chronic inflammation</a:t>
            </a:r>
            <a:endParaRPr sz="1100" b="1" dirty="0"/>
          </a:p>
          <a:p>
            <a:pPr marL="0" marR="0" lvl="0" indent="0" algn="l" rtl="0">
              <a:lnSpc>
                <a:spcPct val="100000"/>
              </a:lnSpc>
              <a:spcBef>
                <a:spcPts val="330"/>
              </a:spcBef>
              <a:spcAft>
                <a:spcPts val="0"/>
              </a:spcAft>
              <a:buClr>
                <a:schemeClr val="dk1"/>
              </a:buClr>
              <a:buSzPts val="1100"/>
              <a:buFont typeface="Arial"/>
              <a:buNone/>
            </a:pPr>
            <a:r>
              <a:rPr lang="en-GB" sz="1100" dirty="0">
                <a:latin typeface="Imago" pitchFamily="2" charset="0"/>
                <a:ea typeface="Arial"/>
                <a:cs typeface="Arial"/>
                <a:sym typeface="Arial"/>
              </a:rPr>
              <a:t>Contrary to the massive, rapid axonal damage that accompanies acute focal inflammation, chronic neurodegeneration may be associated with chronic inflammation. M</a:t>
            </a:r>
            <a:r>
              <a:rPr lang="en-GB" sz="1100" dirty="0"/>
              <a:t>acrophages and microglia can continue to cause inflammation trapped behind a repaired BBB, thereby contributing to chronic inflammation in patients with MS.</a:t>
            </a:r>
            <a:endParaRPr dirty="0"/>
          </a:p>
          <a:p>
            <a:pPr marL="0" lvl="0" indent="0" algn="l" rtl="0">
              <a:spcBef>
                <a:spcPts val="330"/>
              </a:spcBef>
              <a:spcAft>
                <a:spcPts val="0"/>
              </a:spcAft>
              <a:buNone/>
            </a:pPr>
            <a:endParaRPr sz="1100" dirty="0"/>
          </a:p>
          <a:p>
            <a:pPr marL="0" lvl="0" indent="0" algn="l" rtl="0">
              <a:spcBef>
                <a:spcPts val="0"/>
              </a:spcBef>
              <a:spcAft>
                <a:spcPts val="0"/>
              </a:spcAft>
              <a:buClr>
                <a:schemeClr val="dk1"/>
              </a:buClr>
              <a:buSzPts val="1100"/>
              <a:buFont typeface="Arial"/>
              <a:buNone/>
            </a:pPr>
            <a:r>
              <a:rPr lang="en-GB" sz="1100" b="1" dirty="0"/>
              <a:t>Inflammation and secondary neurodegeneration</a:t>
            </a:r>
            <a:endParaRPr dirty="0"/>
          </a:p>
          <a:p>
            <a:pPr marL="0" lvl="0" indent="0" algn="l" rtl="0">
              <a:spcBef>
                <a:spcPts val="0"/>
              </a:spcBef>
              <a:spcAft>
                <a:spcPts val="0"/>
              </a:spcAft>
              <a:buClr>
                <a:schemeClr val="dk1"/>
              </a:buClr>
              <a:buSzPts val="1100"/>
              <a:buFont typeface="Arial"/>
              <a:buNone/>
            </a:pPr>
            <a:r>
              <a:rPr lang="en-GB" sz="1100" b="0" dirty="0"/>
              <a:t>As described previously, d</a:t>
            </a:r>
            <a:r>
              <a:rPr lang="en-GB" sz="1100" dirty="0"/>
              <a:t>amage to the myelin sheath of neurons leads to axonal injury. Although demyelination with loss of trophic support from oligodendrocytes contributes to axonal degradation, axonal and neuronal injury also occurs without demyelination</a:t>
            </a:r>
            <a:endParaRPr sz="1100" dirty="0"/>
          </a:p>
          <a:p>
            <a:pPr marL="170627" lvl="0" indent="-170627" algn="l" rtl="0">
              <a:spcBef>
                <a:spcPts val="0"/>
              </a:spcBef>
              <a:spcAft>
                <a:spcPts val="0"/>
              </a:spcAft>
              <a:buClr>
                <a:schemeClr val="dk1"/>
              </a:buClr>
              <a:buSzPts val="1100"/>
              <a:buFont typeface="Arial"/>
              <a:buChar char="•"/>
            </a:pPr>
            <a:r>
              <a:rPr lang="en-GB" sz="1100" dirty="0"/>
              <a:t>Reactive oxygen and nitrogen species produced by macrophages and microglia lead to oxidative stress, and this, along with hypoxia, leads to mitochondrial damage and dysfunction. Excess glutamate leads to a calcium influx and these pathways converge to create an energy deficiency and redistribution of ion channels </a:t>
            </a:r>
            <a:endParaRPr dirty="0"/>
          </a:p>
          <a:p>
            <a:pPr marL="170627" lvl="0" indent="-170627" algn="l" rtl="0">
              <a:spcBef>
                <a:spcPts val="0"/>
              </a:spcBef>
              <a:spcAft>
                <a:spcPts val="0"/>
              </a:spcAft>
              <a:buClr>
                <a:schemeClr val="dk1"/>
              </a:buClr>
              <a:buSzPts val="1100"/>
              <a:buFont typeface="Arial"/>
              <a:buChar char="•"/>
            </a:pPr>
            <a:r>
              <a:rPr lang="en-GB" sz="1100" dirty="0"/>
              <a:t>This leads to calcium and sodium overload within neurons and activation of degrading enzymes and oncotic cell swelling </a:t>
            </a:r>
            <a:endParaRPr dirty="0"/>
          </a:p>
          <a:p>
            <a:pPr marL="170627" lvl="0" indent="-170627" algn="l" rtl="0">
              <a:spcBef>
                <a:spcPts val="0"/>
              </a:spcBef>
              <a:spcAft>
                <a:spcPts val="0"/>
              </a:spcAft>
              <a:buClr>
                <a:schemeClr val="dk1"/>
              </a:buClr>
              <a:buSzPts val="1100"/>
              <a:buFont typeface="Arial"/>
              <a:buChar char="•"/>
            </a:pPr>
            <a:r>
              <a:rPr lang="en-GB" sz="1100" dirty="0"/>
              <a:t>Finally, this results in </a:t>
            </a:r>
            <a:r>
              <a:rPr lang="en-GB" sz="1100" dirty="0" err="1"/>
              <a:t>neuroaxonal</a:t>
            </a:r>
            <a:r>
              <a:rPr lang="en-GB" sz="1100" dirty="0"/>
              <a:t> damage by apoptosis and necrosis</a:t>
            </a:r>
            <a:endParaRPr dirty="0"/>
          </a:p>
          <a:p>
            <a:pPr marL="170627" lvl="0" indent="-100777"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en-GB" sz="1100" dirty="0"/>
              <a:t>Secondary neurodegeneration can occur as a result of acute inflammation as well as repeated inflammatory insults in the CNS. </a:t>
            </a:r>
            <a:endParaRPr dirty="0"/>
          </a:p>
          <a:p>
            <a:pPr marL="0" lvl="0" indent="0" algn="l" rtl="0">
              <a:spcBef>
                <a:spcPts val="330"/>
              </a:spcBef>
              <a:spcAft>
                <a:spcPts val="0"/>
              </a:spcAft>
              <a:buNone/>
            </a:pPr>
            <a:endParaRPr sz="1100" dirty="0"/>
          </a:p>
          <a:p>
            <a:pPr marL="0" lvl="0" indent="0" algn="l" rtl="0">
              <a:spcBef>
                <a:spcPts val="330"/>
              </a:spcBef>
              <a:spcAft>
                <a:spcPts val="0"/>
              </a:spcAft>
              <a:buNone/>
            </a:pPr>
            <a:endParaRPr sz="1100" dirty="0">
              <a:latin typeface="Imago" pitchFamily="2" charset="0"/>
              <a:ea typeface="Arial"/>
              <a:cs typeface="Arial"/>
              <a:sym typeface="Arial"/>
            </a:endParaRPr>
          </a:p>
        </p:txBody>
      </p:sp>
      <p:sp>
        <p:nvSpPr>
          <p:cNvPr id="960" name="Google Shape;960;p32: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282253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34938" y="1349375"/>
            <a:ext cx="6477000" cy="3643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74575" y="5195199"/>
            <a:ext cx="5396599" cy="4250617"/>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21032" y="10253585"/>
            <a:ext cx="2923158" cy="541635"/>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GB">
                <a:latin typeface="Imago" pitchFamily="2" charset="0"/>
              </a:rPr>
              <a:t>2</a:t>
            </a:fld>
            <a:endParaRPr dirty="0">
              <a:latin typeface="Imago"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74575" y="5195199"/>
            <a:ext cx="5396599" cy="4250617"/>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134938" y="1349375"/>
            <a:ext cx="6477000" cy="36433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4938" y="1349375"/>
            <a:ext cx="6477000" cy="3643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74575" y="5195199"/>
            <a:ext cx="5396599" cy="4250617"/>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21032" y="10253585"/>
            <a:ext cx="2923158" cy="541635"/>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GB">
                <a:latin typeface="Imago" pitchFamily="2" charset="0"/>
              </a:rPr>
              <a:t>4</a:t>
            </a:fld>
            <a:endParaRPr dirty="0">
              <a:latin typeface="Imago"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74575" y="5195199"/>
            <a:ext cx="5396599" cy="4250617"/>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134938" y="1349375"/>
            <a:ext cx="6477000" cy="36433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3: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3:notes"/>
          <p:cNvSpPr txBox="1">
            <a:spLocks noGrp="1"/>
          </p:cNvSpPr>
          <p:nvPr>
            <p:ph type="body" idx="1"/>
          </p:nvPr>
        </p:nvSpPr>
        <p:spPr>
          <a:xfrm>
            <a:off x="680562" y="4785598"/>
            <a:ext cx="5444490" cy="3915489"/>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608" name="Google Shape;608;p23:notes"/>
          <p:cNvSpPr txBox="1">
            <a:spLocks noGrp="1"/>
          </p:cNvSpPr>
          <p:nvPr>
            <p:ph type="sldNum" idx="12"/>
          </p:nvPr>
        </p:nvSpPr>
        <p:spPr>
          <a:xfrm>
            <a:off x="3854941" y="9445169"/>
            <a:ext cx="2949099" cy="498931"/>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Imago" pitchFamily="2"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81616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600"/>
              </a:spcBef>
              <a:buFont typeface="Arial" panose="020B0604020202020204" pitchFamily="34" charset="0"/>
              <a:buChar char="•"/>
            </a:pPr>
            <a:r>
              <a:rPr lang="en-GB" dirty="0"/>
              <a:t>Key neuropathological processes in MS are permitted by a compromised blood–brain barrier</a:t>
            </a:r>
          </a:p>
          <a:p>
            <a:pPr marL="171450" indent="-171450">
              <a:spcBef>
                <a:spcPts val="1600"/>
              </a:spcBef>
              <a:buFont typeface="Arial" panose="020B0604020202020204" pitchFamily="34" charset="0"/>
              <a:buChar char="•"/>
            </a:pPr>
            <a:r>
              <a:rPr lang="en-GB" dirty="0"/>
              <a:t>Immune cells infiltrate the CNS and break down the myelin sheath of axons via autoimmune processes, leading to impaired neuronal function</a:t>
            </a:r>
          </a:p>
          <a:p>
            <a:pPr marL="171450" indent="-171450">
              <a:spcBef>
                <a:spcPts val="1600"/>
              </a:spcBef>
              <a:buFont typeface="Arial" panose="020B0604020202020204" pitchFamily="34" charset="0"/>
              <a:buChar char="•"/>
            </a:pPr>
            <a:r>
              <a:rPr lang="en-GB" dirty="0"/>
              <a:t>B cells play a central role in the autoimmune processes of MS, via antigen presentation, and antibody and cytokine production</a:t>
            </a:r>
          </a:p>
          <a:p>
            <a:pPr marL="171450" indent="-171450">
              <a:spcBef>
                <a:spcPts val="1600"/>
              </a:spcBef>
              <a:buFont typeface="Arial" panose="020B0604020202020204" pitchFamily="34" charset="0"/>
              <a:buChar char="•"/>
            </a:pPr>
            <a:r>
              <a:rPr lang="en-GB" dirty="0"/>
              <a:t>Associated neurodegenerative processes that lead to axonal loss include acute and chronic inflammation</a:t>
            </a:r>
          </a:p>
          <a:p>
            <a:pPr marL="171450" indent="-171450">
              <a:spcBef>
                <a:spcPts val="1600"/>
              </a:spcBef>
              <a:buFont typeface="Arial" panose="020B0604020202020204" pitchFamily="34" charset="0"/>
              <a:buChar char="•"/>
            </a:pPr>
            <a:r>
              <a:rPr lang="en-GB" b="1" dirty="0"/>
              <a:t>Although there are some differences in the neuropathological processes evident in RMS and PMS, chronic inflammation </a:t>
            </a:r>
            <a:r>
              <a:rPr lang="en-US" b="1" dirty="0"/>
              <a:t>is a component of progression throughout the course of all</a:t>
            </a:r>
            <a:r>
              <a:rPr lang="en-US" b="1" baseline="0" dirty="0"/>
              <a:t> </a:t>
            </a:r>
            <a:r>
              <a:rPr lang="en-US" b="1" dirty="0"/>
              <a:t>MS phenotypes</a:t>
            </a:r>
          </a:p>
          <a:p>
            <a:pPr marL="171450" indent="-171450">
              <a:spcBef>
                <a:spcPts val="1600"/>
              </a:spcBef>
              <a:buFont typeface="Arial" panose="020B0604020202020204" pitchFamily="34" charset="0"/>
              <a:buChar char="•"/>
            </a:pPr>
            <a:r>
              <a:rPr lang="en-GB" b="0" dirty="0"/>
              <a:t>This provides further rationale for intervening with disease-modifying therapy to suppress acute and chronic inflammation across the MS continuum and prevent disease progression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778DA-F70C-458B-9ED7-C2550FAB42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170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74575" y="5195199"/>
            <a:ext cx="5396599" cy="4250617"/>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dirty="0"/>
          </a:p>
        </p:txBody>
      </p:sp>
      <p:sp>
        <p:nvSpPr>
          <p:cNvPr id="219" name="Google Shape;219;p9:notes"/>
          <p:cNvSpPr>
            <a:spLocks noGrp="1" noRot="1" noChangeAspect="1"/>
          </p:cNvSpPr>
          <p:nvPr>
            <p:ph type="sldImg" idx="2"/>
          </p:nvPr>
        </p:nvSpPr>
        <p:spPr>
          <a:xfrm>
            <a:off x="134938" y="1349375"/>
            <a:ext cx="6477000" cy="36433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4:notes"/>
          <p:cNvSpPr txBox="1">
            <a:spLocks noGrp="1"/>
          </p:cNvSpPr>
          <p:nvPr>
            <p:ph type="body" idx="1"/>
          </p:nvPr>
        </p:nvSpPr>
        <p:spPr>
          <a:xfrm>
            <a:off x="680562" y="4785598"/>
            <a:ext cx="5444490" cy="3915489"/>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638" name="Google Shape;638;p2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60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1800"/>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41"/>
          <p:cNvSpPr txBox="1">
            <a:spLocks noGrp="1"/>
          </p:cNvSpPr>
          <p:nvPr>
            <p:ph type="body" idx="1"/>
          </p:nvPr>
        </p:nvSpPr>
        <p:spPr>
          <a:xfrm>
            <a:off x="609600" y="1196752"/>
            <a:ext cx="10972800" cy="4746849"/>
          </a:xfrm>
          <a:prstGeom prst="rect">
            <a:avLst/>
          </a:prstGeom>
          <a:noFill/>
          <a:ln>
            <a:noFill/>
          </a:ln>
        </p:spPr>
        <p:txBody>
          <a:bodyPr spcFirstLastPara="1" wrap="square" lIns="0" tIns="45700" rIns="91425" bIns="45700" anchor="t" anchorCtr="0">
            <a:noAutofit/>
          </a:bodyPr>
          <a:lstStyle>
            <a:lvl1pPr marL="457200" lvl="0" indent="-355600" algn="l">
              <a:spcBef>
                <a:spcPts val="1800"/>
              </a:spcBef>
              <a:spcAft>
                <a:spcPts val="0"/>
              </a:spcAft>
              <a:buClr>
                <a:schemeClr val="dk1"/>
              </a:buClr>
              <a:buSzPts val="2000"/>
              <a:buChar char="•"/>
              <a:defRPr>
                <a:latin typeface="Imago" pitchFamily="2" charset="0"/>
              </a:defRPr>
            </a:lvl1pPr>
            <a:lvl2pPr marL="914400" lvl="1" indent="-342900" algn="l">
              <a:spcBef>
                <a:spcPts val="600"/>
              </a:spcBef>
              <a:spcAft>
                <a:spcPts val="0"/>
              </a:spcAft>
              <a:buClr>
                <a:schemeClr val="dk1"/>
              </a:buClr>
              <a:buSzPts val="1800"/>
              <a:buChar char="–"/>
              <a:defRPr/>
            </a:lvl2pPr>
            <a:lvl3pPr marL="1371600" lvl="2" indent="-342900" algn="l">
              <a:spcBef>
                <a:spcPts val="600"/>
              </a:spcBef>
              <a:spcAft>
                <a:spcPts val="0"/>
              </a:spcAft>
              <a:buClr>
                <a:schemeClr val="dk1"/>
              </a:buClr>
              <a:buSzPts val="1800"/>
              <a:buChar char="•"/>
              <a:defRPr/>
            </a:lvl3pPr>
            <a:lvl4pPr marL="1828800" lvl="3" indent="-342900" algn="l">
              <a:spcBef>
                <a:spcPts val="600"/>
              </a:spcBef>
              <a:spcAft>
                <a:spcPts val="0"/>
              </a:spcAft>
              <a:buClr>
                <a:schemeClr val="dk1"/>
              </a:buClr>
              <a:buSzPts val="1800"/>
              <a:buChar char="–"/>
              <a:defRPr/>
            </a:lvl4pPr>
            <a:lvl5pPr marL="2286000" lvl="4" indent="-342900" algn="l">
              <a:spcBef>
                <a:spcPts val="6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6" name="Google Shape;26;p41"/>
          <p:cNvSpPr txBox="1">
            <a:spLocks noGrp="1"/>
          </p:cNvSpPr>
          <p:nvPr>
            <p:ph type="body" idx="2"/>
          </p:nvPr>
        </p:nvSpPr>
        <p:spPr>
          <a:xfrm>
            <a:off x="609600" y="6093296"/>
            <a:ext cx="9014792" cy="463104"/>
          </a:xfrm>
          <a:prstGeom prst="rect">
            <a:avLst/>
          </a:prstGeom>
          <a:noFill/>
          <a:ln>
            <a:noFill/>
          </a:ln>
        </p:spPr>
        <p:txBody>
          <a:bodyPr spcFirstLastPara="1" wrap="square" lIns="0" tIns="45700" rIns="91425" bIns="45700" anchor="b" anchorCtr="0">
            <a:noAutofit/>
          </a:bodyPr>
          <a:lstStyle>
            <a:lvl1pPr marL="457200" lvl="0" indent="-228600" algn="l">
              <a:spcBef>
                <a:spcPts val="0"/>
              </a:spcBef>
              <a:spcAft>
                <a:spcPts val="0"/>
              </a:spcAft>
              <a:buClr>
                <a:schemeClr val="dk1"/>
              </a:buClr>
              <a:buSzPts val="900"/>
              <a:buNone/>
              <a:defRPr sz="900">
                <a:latin typeface="Imago" pitchFamily="2" charset="0"/>
              </a:defRPr>
            </a:lvl1pPr>
            <a:lvl2pPr marL="914400" lvl="1" indent="-228600" algn="l">
              <a:spcBef>
                <a:spcPts val="300"/>
              </a:spcBef>
              <a:spcAft>
                <a:spcPts val="0"/>
              </a:spcAft>
              <a:buClr>
                <a:schemeClr val="dk1"/>
              </a:buClr>
              <a:buSzPts val="1200"/>
              <a:buNone/>
              <a:defRPr sz="1200"/>
            </a:lvl2pPr>
            <a:lvl3pPr marL="1371600" lvl="2" indent="-228600" algn="l">
              <a:spcBef>
                <a:spcPts val="240"/>
              </a:spcBef>
              <a:spcAft>
                <a:spcPts val="0"/>
              </a:spcAft>
              <a:buClr>
                <a:schemeClr val="dk1"/>
              </a:buClr>
              <a:buSzPts val="1200"/>
              <a:buNone/>
              <a:defRPr sz="12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1486279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5_Title and Content">
  <p:cSld name="5_Title and Content">
    <p:spTree>
      <p:nvGrpSpPr>
        <p:cNvPr id="1" name="Shape 50"/>
        <p:cNvGrpSpPr/>
        <p:nvPr/>
      </p:nvGrpSpPr>
      <p:grpSpPr>
        <a:xfrm>
          <a:off x="0" y="0"/>
          <a:ext cx="0" cy="0"/>
          <a:chOff x="0" y="0"/>
          <a:chExt cx="0" cy="0"/>
        </a:xfrm>
      </p:grpSpPr>
      <p:sp>
        <p:nvSpPr>
          <p:cNvPr id="51" name="Google Shape;51;p51"/>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2" name="Google Shape;52;p51"/>
          <p:cNvSpPr txBox="1">
            <a:spLocks noGrp="1"/>
          </p:cNvSpPr>
          <p:nvPr>
            <p:ph type="body" idx="1"/>
          </p:nvPr>
        </p:nvSpPr>
        <p:spPr>
          <a:xfrm>
            <a:off x="605367" y="1412876"/>
            <a:ext cx="10972800" cy="4787899"/>
          </a:xfrm>
          <a:prstGeom prst="rect">
            <a:avLst/>
          </a:prstGeom>
          <a:noFill/>
          <a:ln>
            <a:noFill/>
          </a:ln>
        </p:spPr>
        <p:txBody>
          <a:bodyPr spcFirstLastPara="1" wrap="square" lIns="0" tIns="45700" rIns="91425" bIns="45700" anchor="t" anchorCtr="0">
            <a:noAutofit/>
          </a:bodyPr>
          <a:lstStyle>
            <a:lvl1pPr marL="457200" lvl="0" indent="-355600" algn="l">
              <a:spcBef>
                <a:spcPts val="400"/>
              </a:spcBef>
              <a:spcAft>
                <a:spcPts val="0"/>
              </a:spcAft>
              <a:buClr>
                <a:schemeClr val="dk1"/>
              </a:buClr>
              <a:buSzPts val="2000"/>
              <a:buChar char="•"/>
              <a:defRPr>
                <a:latin typeface="Imago" pitchFamily="2" charset="0"/>
                <a:ea typeface="Imago" pitchFamily="2" charset="0"/>
                <a:cs typeface="Arial"/>
                <a:sym typeface="Arial"/>
              </a:defRPr>
            </a:lvl1pPr>
            <a:lvl2pPr marL="914400" lvl="1" indent="-342900" algn="l">
              <a:spcBef>
                <a:spcPts val="360"/>
              </a:spcBef>
              <a:spcAft>
                <a:spcPts val="0"/>
              </a:spcAft>
              <a:buClr>
                <a:schemeClr val="dk1"/>
              </a:buClr>
              <a:buSzPts val="1800"/>
              <a:buChar char="–"/>
              <a:defRPr>
                <a:latin typeface="Arial"/>
                <a:ea typeface="Arial"/>
                <a:cs typeface="Arial"/>
                <a:sym typeface="Arial"/>
              </a:defRPr>
            </a:lvl2pPr>
            <a:lvl3pPr marL="1371600" lvl="2" indent="-342900" algn="l">
              <a:spcBef>
                <a:spcPts val="360"/>
              </a:spcBef>
              <a:spcAft>
                <a:spcPts val="0"/>
              </a:spcAft>
              <a:buClr>
                <a:schemeClr val="dk1"/>
              </a:buClr>
              <a:buSzPts val="1800"/>
              <a:buChar char="•"/>
              <a:defRPr>
                <a:latin typeface="Arial"/>
                <a:ea typeface="Arial"/>
                <a:cs typeface="Arial"/>
                <a:sym typeface="Arial"/>
              </a:defRPr>
            </a:lvl3pPr>
            <a:lvl4pPr marL="1828800" lvl="3" indent="-342900" algn="l">
              <a:spcBef>
                <a:spcPts val="360"/>
              </a:spcBef>
              <a:spcAft>
                <a:spcPts val="0"/>
              </a:spcAft>
              <a:buClr>
                <a:schemeClr val="dk1"/>
              </a:buClr>
              <a:buSzPts val="1800"/>
              <a:buChar char="–"/>
              <a:defRPr>
                <a:latin typeface="Arial"/>
                <a:ea typeface="Arial"/>
                <a:cs typeface="Arial"/>
                <a:sym typeface="Arial"/>
              </a:defRPr>
            </a:lvl4pPr>
            <a:lvl5pPr marL="2286000" lvl="4" indent="-342900" algn="l">
              <a:spcBef>
                <a:spcPts val="360"/>
              </a:spcBef>
              <a:spcAft>
                <a:spcPts val="0"/>
              </a:spcAft>
              <a:buClr>
                <a:schemeClr val="dk1"/>
              </a:buClr>
              <a:buSzPts val="18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53" name="Google Shape;53;p51"/>
          <p:cNvSpPr/>
          <p:nvPr/>
        </p:nvSpPr>
        <p:spPr>
          <a:xfrm>
            <a:off x="10497016" y="122663"/>
            <a:ext cx="1486829" cy="747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Imago" pitchFamily="2" charset="0"/>
              <a:ea typeface="Arial"/>
              <a:cs typeface="Arial"/>
              <a:sym typeface="Arial"/>
            </a:endParaRPr>
          </a:p>
        </p:txBody>
      </p:sp>
      <p:sp>
        <p:nvSpPr>
          <p:cNvPr id="54" name="Google Shape;54;p51"/>
          <p:cNvSpPr txBox="1">
            <a:spLocks noGrp="1"/>
          </p:cNvSpPr>
          <p:nvPr>
            <p:ph type="body" idx="2"/>
          </p:nvPr>
        </p:nvSpPr>
        <p:spPr>
          <a:xfrm>
            <a:off x="609601" y="6324600"/>
            <a:ext cx="5339404" cy="344488"/>
          </a:xfrm>
          <a:prstGeom prst="rect">
            <a:avLst/>
          </a:prstGeom>
          <a:noFill/>
          <a:ln>
            <a:noFill/>
          </a:ln>
        </p:spPr>
        <p:txBody>
          <a:bodyPr spcFirstLastPara="1" wrap="square" lIns="0" tIns="45700" rIns="91425" bIns="45700" anchor="b" anchorCtr="0">
            <a:noAutofit/>
          </a:bodyPr>
          <a:lstStyle>
            <a:lvl1pPr marL="457200" lvl="0" indent="-228600" algn="l">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55" name="Google Shape;55;p51"/>
          <p:cNvSpPr txBox="1">
            <a:spLocks noGrp="1"/>
          </p:cNvSpPr>
          <p:nvPr>
            <p:ph type="body" idx="3"/>
          </p:nvPr>
        </p:nvSpPr>
        <p:spPr>
          <a:xfrm>
            <a:off x="6260290" y="6324600"/>
            <a:ext cx="5322109" cy="344488"/>
          </a:xfrm>
          <a:prstGeom prst="rect">
            <a:avLst/>
          </a:prstGeom>
          <a:noFill/>
          <a:ln>
            <a:noFill/>
          </a:ln>
        </p:spPr>
        <p:txBody>
          <a:bodyPr spcFirstLastPara="1" wrap="square" lIns="0" tIns="45700" rIns="91425" bIns="45700" anchor="b" anchorCtr="0">
            <a:noAutofit/>
          </a:bodyPr>
          <a:lstStyle>
            <a:lvl1pPr marL="457200" lvl="0" indent="-228600" algn="r">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52173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6_Title and Content">
  <p:cSld name="6_Title and Content">
    <p:spTree>
      <p:nvGrpSpPr>
        <p:cNvPr id="1" name="Shape 56"/>
        <p:cNvGrpSpPr/>
        <p:nvPr/>
      </p:nvGrpSpPr>
      <p:grpSpPr>
        <a:xfrm>
          <a:off x="0" y="0"/>
          <a:ext cx="0" cy="0"/>
          <a:chOff x="0" y="0"/>
          <a:chExt cx="0" cy="0"/>
        </a:xfrm>
      </p:grpSpPr>
      <p:sp>
        <p:nvSpPr>
          <p:cNvPr id="57" name="Google Shape;57;p52"/>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52"/>
          <p:cNvSpPr txBox="1">
            <a:spLocks noGrp="1"/>
          </p:cNvSpPr>
          <p:nvPr>
            <p:ph type="body" idx="1"/>
          </p:nvPr>
        </p:nvSpPr>
        <p:spPr>
          <a:xfrm>
            <a:off x="605367" y="1412876"/>
            <a:ext cx="10972800" cy="4787899"/>
          </a:xfrm>
          <a:prstGeom prst="rect">
            <a:avLst/>
          </a:prstGeom>
          <a:noFill/>
          <a:ln>
            <a:noFill/>
          </a:ln>
        </p:spPr>
        <p:txBody>
          <a:bodyPr spcFirstLastPara="1" wrap="square" lIns="0" tIns="45700" rIns="91425" bIns="45700" anchor="t" anchorCtr="0">
            <a:noAutofit/>
          </a:bodyPr>
          <a:lstStyle>
            <a:lvl1pPr marL="457200" lvl="0" indent="-355600" algn="l">
              <a:spcBef>
                <a:spcPts val="400"/>
              </a:spcBef>
              <a:spcAft>
                <a:spcPts val="0"/>
              </a:spcAft>
              <a:buClr>
                <a:schemeClr val="dk1"/>
              </a:buClr>
              <a:buSzPts val="2000"/>
              <a:buChar char="•"/>
              <a:defRPr>
                <a:latin typeface="Imago" pitchFamily="2" charset="0"/>
                <a:ea typeface="Imago" pitchFamily="2" charset="0"/>
                <a:cs typeface="Arial"/>
                <a:sym typeface="Arial"/>
              </a:defRPr>
            </a:lvl1pPr>
            <a:lvl2pPr marL="914400" lvl="1" indent="-342900" algn="l">
              <a:spcBef>
                <a:spcPts val="360"/>
              </a:spcBef>
              <a:spcAft>
                <a:spcPts val="0"/>
              </a:spcAft>
              <a:buClr>
                <a:schemeClr val="dk1"/>
              </a:buClr>
              <a:buSzPts val="1800"/>
              <a:buChar char="–"/>
              <a:defRPr>
                <a:latin typeface="Arial"/>
                <a:ea typeface="Arial"/>
                <a:cs typeface="Arial"/>
                <a:sym typeface="Arial"/>
              </a:defRPr>
            </a:lvl2pPr>
            <a:lvl3pPr marL="1371600" lvl="2" indent="-342900" algn="l">
              <a:spcBef>
                <a:spcPts val="360"/>
              </a:spcBef>
              <a:spcAft>
                <a:spcPts val="0"/>
              </a:spcAft>
              <a:buClr>
                <a:schemeClr val="dk1"/>
              </a:buClr>
              <a:buSzPts val="1800"/>
              <a:buChar char="•"/>
              <a:defRPr>
                <a:latin typeface="Arial"/>
                <a:ea typeface="Arial"/>
                <a:cs typeface="Arial"/>
                <a:sym typeface="Arial"/>
              </a:defRPr>
            </a:lvl3pPr>
            <a:lvl4pPr marL="1828800" lvl="3" indent="-342900" algn="l">
              <a:spcBef>
                <a:spcPts val="360"/>
              </a:spcBef>
              <a:spcAft>
                <a:spcPts val="0"/>
              </a:spcAft>
              <a:buClr>
                <a:schemeClr val="dk1"/>
              </a:buClr>
              <a:buSzPts val="1800"/>
              <a:buChar char="–"/>
              <a:defRPr>
                <a:latin typeface="Arial"/>
                <a:ea typeface="Arial"/>
                <a:cs typeface="Arial"/>
                <a:sym typeface="Arial"/>
              </a:defRPr>
            </a:lvl4pPr>
            <a:lvl5pPr marL="2286000" lvl="4" indent="-342900" algn="l">
              <a:spcBef>
                <a:spcPts val="360"/>
              </a:spcBef>
              <a:spcAft>
                <a:spcPts val="0"/>
              </a:spcAft>
              <a:buClr>
                <a:schemeClr val="dk1"/>
              </a:buClr>
              <a:buSzPts val="18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59" name="Google Shape;59;p52"/>
          <p:cNvSpPr/>
          <p:nvPr/>
        </p:nvSpPr>
        <p:spPr>
          <a:xfrm>
            <a:off x="10497016" y="122663"/>
            <a:ext cx="1486829" cy="747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Imago" pitchFamily="2" charset="0"/>
              <a:ea typeface="Arial"/>
              <a:cs typeface="Arial"/>
              <a:sym typeface="Arial"/>
            </a:endParaRPr>
          </a:p>
        </p:txBody>
      </p:sp>
      <p:sp>
        <p:nvSpPr>
          <p:cNvPr id="60" name="Google Shape;60;p52"/>
          <p:cNvSpPr txBox="1">
            <a:spLocks noGrp="1"/>
          </p:cNvSpPr>
          <p:nvPr>
            <p:ph type="body" idx="2"/>
          </p:nvPr>
        </p:nvSpPr>
        <p:spPr>
          <a:xfrm>
            <a:off x="609601" y="6324600"/>
            <a:ext cx="5339404" cy="344488"/>
          </a:xfrm>
          <a:prstGeom prst="rect">
            <a:avLst/>
          </a:prstGeom>
          <a:noFill/>
          <a:ln>
            <a:noFill/>
          </a:ln>
        </p:spPr>
        <p:txBody>
          <a:bodyPr spcFirstLastPara="1" wrap="square" lIns="0" tIns="45700" rIns="91425" bIns="45700" anchor="b" anchorCtr="0">
            <a:noAutofit/>
          </a:bodyPr>
          <a:lstStyle>
            <a:lvl1pPr marL="457200" lvl="0" indent="-228600" algn="l">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61" name="Google Shape;61;p52"/>
          <p:cNvSpPr txBox="1">
            <a:spLocks noGrp="1"/>
          </p:cNvSpPr>
          <p:nvPr>
            <p:ph type="body" idx="3"/>
          </p:nvPr>
        </p:nvSpPr>
        <p:spPr>
          <a:xfrm>
            <a:off x="6260290" y="6324600"/>
            <a:ext cx="5322109" cy="344488"/>
          </a:xfrm>
          <a:prstGeom prst="rect">
            <a:avLst/>
          </a:prstGeom>
          <a:noFill/>
          <a:ln>
            <a:noFill/>
          </a:ln>
        </p:spPr>
        <p:txBody>
          <a:bodyPr spcFirstLastPara="1" wrap="square" lIns="0" tIns="45700" rIns="91425" bIns="45700" anchor="b" anchorCtr="0">
            <a:noAutofit/>
          </a:bodyPr>
          <a:lstStyle>
            <a:lvl1pPr marL="457200" lvl="0" indent="-228600" algn="r">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79690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7_Title and Content">
  <p:cSld name="7_Title and Content">
    <p:spTree>
      <p:nvGrpSpPr>
        <p:cNvPr id="1" name="Shape 62"/>
        <p:cNvGrpSpPr/>
        <p:nvPr/>
      </p:nvGrpSpPr>
      <p:grpSpPr>
        <a:xfrm>
          <a:off x="0" y="0"/>
          <a:ext cx="0" cy="0"/>
          <a:chOff x="0" y="0"/>
          <a:chExt cx="0" cy="0"/>
        </a:xfrm>
      </p:grpSpPr>
      <p:sp>
        <p:nvSpPr>
          <p:cNvPr id="63" name="Google Shape;63;p53"/>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4" name="Google Shape;64;p53"/>
          <p:cNvSpPr txBox="1">
            <a:spLocks noGrp="1"/>
          </p:cNvSpPr>
          <p:nvPr>
            <p:ph type="body" idx="1"/>
          </p:nvPr>
        </p:nvSpPr>
        <p:spPr>
          <a:xfrm>
            <a:off x="605367" y="1412876"/>
            <a:ext cx="10972800" cy="4787899"/>
          </a:xfrm>
          <a:prstGeom prst="rect">
            <a:avLst/>
          </a:prstGeom>
          <a:noFill/>
          <a:ln>
            <a:noFill/>
          </a:ln>
        </p:spPr>
        <p:txBody>
          <a:bodyPr spcFirstLastPara="1" wrap="square" lIns="0" tIns="45700" rIns="91425" bIns="45700" anchor="t" anchorCtr="0">
            <a:noAutofit/>
          </a:bodyPr>
          <a:lstStyle>
            <a:lvl1pPr marL="457200" lvl="0" indent="-355600" algn="l">
              <a:spcBef>
                <a:spcPts val="400"/>
              </a:spcBef>
              <a:spcAft>
                <a:spcPts val="0"/>
              </a:spcAft>
              <a:buClr>
                <a:schemeClr val="dk1"/>
              </a:buClr>
              <a:buSzPts val="2000"/>
              <a:buChar char="•"/>
              <a:defRPr>
                <a:latin typeface="Imago" pitchFamily="2" charset="0"/>
                <a:ea typeface="Imago" pitchFamily="2" charset="0"/>
                <a:cs typeface="Arial"/>
                <a:sym typeface="Arial"/>
              </a:defRPr>
            </a:lvl1pPr>
            <a:lvl2pPr marL="914400" lvl="1" indent="-342900" algn="l">
              <a:spcBef>
                <a:spcPts val="360"/>
              </a:spcBef>
              <a:spcAft>
                <a:spcPts val="0"/>
              </a:spcAft>
              <a:buClr>
                <a:schemeClr val="dk1"/>
              </a:buClr>
              <a:buSzPts val="1800"/>
              <a:buChar char="–"/>
              <a:defRPr>
                <a:latin typeface="Arial"/>
                <a:ea typeface="Arial"/>
                <a:cs typeface="Arial"/>
                <a:sym typeface="Arial"/>
              </a:defRPr>
            </a:lvl2pPr>
            <a:lvl3pPr marL="1371600" lvl="2" indent="-342900" algn="l">
              <a:spcBef>
                <a:spcPts val="360"/>
              </a:spcBef>
              <a:spcAft>
                <a:spcPts val="0"/>
              </a:spcAft>
              <a:buClr>
                <a:schemeClr val="dk1"/>
              </a:buClr>
              <a:buSzPts val="1800"/>
              <a:buChar char="•"/>
              <a:defRPr>
                <a:latin typeface="Arial"/>
                <a:ea typeface="Arial"/>
                <a:cs typeface="Arial"/>
                <a:sym typeface="Arial"/>
              </a:defRPr>
            </a:lvl3pPr>
            <a:lvl4pPr marL="1828800" lvl="3" indent="-342900" algn="l">
              <a:spcBef>
                <a:spcPts val="360"/>
              </a:spcBef>
              <a:spcAft>
                <a:spcPts val="0"/>
              </a:spcAft>
              <a:buClr>
                <a:schemeClr val="dk1"/>
              </a:buClr>
              <a:buSzPts val="1800"/>
              <a:buChar char="–"/>
              <a:defRPr>
                <a:latin typeface="Arial"/>
                <a:ea typeface="Arial"/>
                <a:cs typeface="Arial"/>
                <a:sym typeface="Arial"/>
              </a:defRPr>
            </a:lvl4pPr>
            <a:lvl5pPr marL="2286000" lvl="4" indent="-342900" algn="l">
              <a:spcBef>
                <a:spcPts val="360"/>
              </a:spcBef>
              <a:spcAft>
                <a:spcPts val="0"/>
              </a:spcAft>
              <a:buClr>
                <a:schemeClr val="dk1"/>
              </a:buClr>
              <a:buSzPts val="18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65" name="Google Shape;65;p53"/>
          <p:cNvSpPr/>
          <p:nvPr/>
        </p:nvSpPr>
        <p:spPr>
          <a:xfrm>
            <a:off x="10497016" y="122663"/>
            <a:ext cx="1486829" cy="747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Imago" pitchFamily="2" charset="0"/>
              <a:ea typeface="Arial"/>
              <a:cs typeface="Arial"/>
              <a:sym typeface="Arial"/>
            </a:endParaRPr>
          </a:p>
        </p:txBody>
      </p:sp>
      <p:sp>
        <p:nvSpPr>
          <p:cNvPr id="66" name="Google Shape;66;p53"/>
          <p:cNvSpPr txBox="1">
            <a:spLocks noGrp="1"/>
          </p:cNvSpPr>
          <p:nvPr>
            <p:ph type="body" idx="2"/>
          </p:nvPr>
        </p:nvSpPr>
        <p:spPr>
          <a:xfrm>
            <a:off x="609601" y="6324600"/>
            <a:ext cx="5339404" cy="344488"/>
          </a:xfrm>
          <a:prstGeom prst="rect">
            <a:avLst/>
          </a:prstGeom>
          <a:noFill/>
          <a:ln>
            <a:noFill/>
          </a:ln>
        </p:spPr>
        <p:txBody>
          <a:bodyPr spcFirstLastPara="1" wrap="square" lIns="0" tIns="45700" rIns="91425" bIns="45700" anchor="b" anchorCtr="0">
            <a:noAutofit/>
          </a:bodyPr>
          <a:lstStyle>
            <a:lvl1pPr marL="457200" lvl="0" indent="-228600" algn="l">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67" name="Google Shape;67;p53"/>
          <p:cNvSpPr txBox="1">
            <a:spLocks noGrp="1"/>
          </p:cNvSpPr>
          <p:nvPr>
            <p:ph type="body" idx="3"/>
          </p:nvPr>
        </p:nvSpPr>
        <p:spPr>
          <a:xfrm>
            <a:off x="6260290" y="6324600"/>
            <a:ext cx="5322109" cy="344488"/>
          </a:xfrm>
          <a:prstGeom prst="rect">
            <a:avLst/>
          </a:prstGeom>
          <a:noFill/>
          <a:ln>
            <a:noFill/>
          </a:ln>
        </p:spPr>
        <p:txBody>
          <a:bodyPr spcFirstLastPara="1" wrap="square" lIns="0" tIns="45700" rIns="91425" bIns="45700" anchor="b" anchorCtr="0">
            <a:noAutofit/>
          </a:bodyPr>
          <a:lstStyle>
            <a:lvl1pPr marL="457200" lvl="0" indent="-228600" algn="r">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3279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Title Only">
  <p:cSld name="2_Title Only">
    <p:spTree>
      <p:nvGrpSpPr>
        <p:cNvPr id="1" name="Shape 68"/>
        <p:cNvGrpSpPr/>
        <p:nvPr/>
      </p:nvGrpSpPr>
      <p:grpSpPr>
        <a:xfrm>
          <a:off x="0" y="0"/>
          <a:ext cx="0" cy="0"/>
          <a:chOff x="0" y="0"/>
          <a:chExt cx="0" cy="0"/>
        </a:xfrm>
      </p:grpSpPr>
      <p:sp>
        <p:nvSpPr>
          <p:cNvPr id="69" name="Google Shape;69;p54"/>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54"/>
          <p:cNvSpPr/>
          <p:nvPr/>
        </p:nvSpPr>
        <p:spPr>
          <a:xfrm>
            <a:off x="10497016" y="122663"/>
            <a:ext cx="1486829" cy="747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Imago" pitchFamily="2" charset="0"/>
              <a:ea typeface="Arial"/>
              <a:cs typeface="Arial"/>
              <a:sym typeface="Arial"/>
            </a:endParaRPr>
          </a:p>
        </p:txBody>
      </p:sp>
      <p:sp>
        <p:nvSpPr>
          <p:cNvPr id="71" name="Google Shape;71;p54"/>
          <p:cNvSpPr txBox="1">
            <a:spLocks noGrp="1"/>
          </p:cNvSpPr>
          <p:nvPr>
            <p:ph type="body" idx="1"/>
          </p:nvPr>
        </p:nvSpPr>
        <p:spPr>
          <a:xfrm>
            <a:off x="609601" y="6324600"/>
            <a:ext cx="5339404" cy="344488"/>
          </a:xfrm>
          <a:prstGeom prst="rect">
            <a:avLst/>
          </a:prstGeom>
          <a:noFill/>
          <a:ln>
            <a:noFill/>
          </a:ln>
        </p:spPr>
        <p:txBody>
          <a:bodyPr spcFirstLastPara="1" wrap="square" lIns="0" tIns="45700" rIns="91425" bIns="45700" anchor="b" anchorCtr="0">
            <a:noAutofit/>
          </a:bodyPr>
          <a:lstStyle>
            <a:lvl1pPr marL="457200" lvl="0" indent="-228600" algn="l">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2" name="Google Shape;72;p54"/>
          <p:cNvSpPr txBox="1">
            <a:spLocks noGrp="1"/>
          </p:cNvSpPr>
          <p:nvPr>
            <p:ph type="body" idx="2"/>
          </p:nvPr>
        </p:nvSpPr>
        <p:spPr>
          <a:xfrm>
            <a:off x="6260290" y="6324600"/>
            <a:ext cx="5322109" cy="344488"/>
          </a:xfrm>
          <a:prstGeom prst="rect">
            <a:avLst/>
          </a:prstGeom>
          <a:noFill/>
          <a:ln>
            <a:noFill/>
          </a:ln>
        </p:spPr>
        <p:txBody>
          <a:bodyPr spcFirstLastPara="1" wrap="square" lIns="0" tIns="45700" rIns="91425" bIns="45700" anchor="b" anchorCtr="0">
            <a:noAutofit/>
          </a:bodyPr>
          <a:lstStyle>
            <a:lvl1pPr marL="457200" lvl="0" indent="-228600" algn="r">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81616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8_Title and Content">
  <p:cSld name="8_Title and Content">
    <p:spTree>
      <p:nvGrpSpPr>
        <p:cNvPr id="1" name="Shape 73"/>
        <p:cNvGrpSpPr/>
        <p:nvPr/>
      </p:nvGrpSpPr>
      <p:grpSpPr>
        <a:xfrm>
          <a:off x="0" y="0"/>
          <a:ext cx="0" cy="0"/>
          <a:chOff x="0" y="0"/>
          <a:chExt cx="0" cy="0"/>
        </a:xfrm>
      </p:grpSpPr>
      <p:sp>
        <p:nvSpPr>
          <p:cNvPr id="74" name="Google Shape;74;p55"/>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55"/>
          <p:cNvSpPr txBox="1">
            <a:spLocks noGrp="1"/>
          </p:cNvSpPr>
          <p:nvPr>
            <p:ph type="body" idx="1"/>
          </p:nvPr>
        </p:nvSpPr>
        <p:spPr>
          <a:xfrm>
            <a:off x="605367" y="1412876"/>
            <a:ext cx="10972800" cy="4787899"/>
          </a:xfrm>
          <a:prstGeom prst="rect">
            <a:avLst/>
          </a:prstGeom>
          <a:noFill/>
          <a:ln>
            <a:noFill/>
          </a:ln>
        </p:spPr>
        <p:txBody>
          <a:bodyPr spcFirstLastPara="1" wrap="square" lIns="0" tIns="45700" rIns="91425" bIns="45700" anchor="t" anchorCtr="0">
            <a:noAutofit/>
          </a:bodyPr>
          <a:lstStyle>
            <a:lvl1pPr marL="457200" lvl="0" indent="-355600" algn="l">
              <a:spcBef>
                <a:spcPts val="400"/>
              </a:spcBef>
              <a:spcAft>
                <a:spcPts val="0"/>
              </a:spcAft>
              <a:buClr>
                <a:schemeClr val="dk1"/>
              </a:buClr>
              <a:buSzPts val="2000"/>
              <a:buChar char="•"/>
              <a:defRPr>
                <a:latin typeface="Imago" pitchFamily="2" charset="0"/>
                <a:ea typeface="Imago" pitchFamily="2" charset="0"/>
                <a:cs typeface="Arial"/>
                <a:sym typeface="Arial"/>
              </a:defRPr>
            </a:lvl1pPr>
            <a:lvl2pPr marL="914400" lvl="1" indent="-342900" algn="l">
              <a:spcBef>
                <a:spcPts val="360"/>
              </a:spcBef>
              <a:spcAft>
                <a:spcPts val="0"/>
              </a:spcAft>
              <a:buClr>
                <a:schemeClr val="dk1"/>
              </a:buClr>
              <a:buSzPts val="1800"/>
              <a:buChar char="–"/>
              <a:defRPr>
                <a:latin typeface="Arial"/>
                <a:ea typeface="Arial"/>
                <a:cs typeface="Arial"/>
                <a:sym typeface="Arial"/>
              </a:defRPr>
            </a:lvl2pPr>
            <a:lvl3pPr marL="1371600" lvl="2" indent="-342900" algn="l">
              <a:spcBef>
                <a:spcPts val="360"/>
              </a:spcBef>
              <a:spcAft>
                <a:spcPts val="0"/>
              </a:spcAft>
              <a:buClr>
                <a:schemeClr val="dk1"/>
              </a:buClr>
              <a:buSzPts val="1800"/>
              <a:buChar char="•"/>
              <a:defRPr>
                <a:latin typeface="Arial"/>
                <a:ea typeface="Arial"/>
                <a:cs typeface="Arial"/>
                <a:sym typeface="Arial"/>
              </a:defRPr>
            </a:lvl3pPr>
            <a:lvl4pPr marL="1828800" lvl="3" indent="-342900" algn="l">
              <a:spcBef>
                <a:spcPts val="360"/>
              </a:spcBef>
              <a:spcAft>
                <a:spcPts val="0"/>
              </a:spcAft>
              <a:buClr>
                <a:schemeClr val="dk1"/>
              </a:buClr>
              <a:buSzPts val="1800"/>
              <a:buChar char="–"/>
              <a:defRPr>
                <a:latin typeface="Arial"/>
                <a:ea typeface="Arial"/>
                <a:cs typeface="Arial"/>
                <a:sym typeface="Arial"/>
              </a:defRPr>
            </a:lvl4pPr>
            <a:lvl5pPr marL="2286000" lvl="4" indent="-342900" algn="l">
              <a:spcBef>
                <a:spcPts val="360"/>
              </a:spcBef>
              <a:spcAft>
                <a:spcPts val="0"/>
              </a:spcAft>
              <a:buClr>
                <a:schemeClr val="dk1"/>
              </a:buClr>
              <a:buSzPts val="18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6" name="Google Shape;76;p55"/>
          <p:cNvSpPr/>
          <p:nvPr/>
        </p:nvSpPr>
        <p:spPr>
          <a:xfrm>
            <a:off x="10497016" y="122663"/>
            <a:ext cx="1486829" cy="747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Imago" pitchFamily="2" charset="0"/>
              <a:ea typeface="Arial"/>
              <a:cs typeface="Arial"/>
              <a:sym typeface="Arial"/>
            </a:endParaRPr>
          </a:p>
        </p:txBody>
      </p:sp>
      <p:sp>
        <p:nvSpPr>
          <p:cNvPr id="77" name="Google Shape;77;p55"/>
          <p:cNvSpPr txBox="1">
            <a:spLocks noGrp="1"/>
          </p:cNvSpPr>
          <p:nvPr>
            <p:ph type="body" idx="2"/>
          </p:nvPr>
        </p:nvSpPr>
        <p:spPr>
          <a:xfrm>
            <a:off x="609601" y="6324600"/>
            <a:ext cx="5339404" cy="344488"/>
          </a:xfrm>
          <a:prstGeom prst="rect">
            <a:avLst/>
          </a:prstGeom>
          <a:noFill/>
          <a:ln>
            <a:noFill/>
          </a:ln>
        </p:spPr>
        <p:txBody>
          <a:bodyPr spcFirstLastPara="1" wrap="square" lIns="0" tIns="45700" rIns="91425" bIns="45700" anchor="b" anchorCtr="0">
            <a:noAutofit/>
          </a:bodyPr>
          <a:lstStyle>
            <a:lvl1pPr marL="457200" lvl="0" indent="-228600" algn="l">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8" name="Google Shape;78;p55"/>
          <p:cNvSpPr txBox="1">
            <a:spLocks noGrp="1"/>
          </p:cNvSpPr>
          <p:nvPr>
            <p:ph type="body" idx="3"/>
          </p:nvPr>
        </p:nvSpPr>
        <p:spPr>
          <a:xfrm>
            <a:off x="6260290" y="6324600"/>
            <a:ext cx="5322109" cy="344488"/>
          </a:xfrm>
          <a:prstGeom prst="rect">
            <a:avLst/>
          </a:prstGeom>
          <a:noFill/>
          <a:ln>
            <a:noFill/>
          </a:ln>
        </p:spPr>
        <p:txBody>
          <a:bodyPr spcFirstLastPara="1" wrap="square" lIns="0" tIns="45700" rIns="91425" bIns="45700" anchor="b" anchorCtr="0">
            <a:noAutofit/>
          </a:bodyPr>
          <a:lstStyle>
            <a:lvl1pPr marL="457200" lvl="0" indent="-228600" algn="r">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35420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Only" type="titleOnly">
  <p:cSld name="1_Title Only">
    <p:spTree>
      <p:nvGrpSpPr>
        <p:cNvPr id="1" name="Shape 84"/>
        <p:cNvGrpSpPr/>
        <p:nvPr/>
      </p:nvGrpSpPr>
      <p:grpSpPr>
        <a:xfrm>
          <a:off x="0" y="0"/>
          <a:ext cx="0" cy="0"/>
          <a:chOff x="0" y="0"/>
          <a:chExt cx="0" cy="0"/>
        </a:xfrm>
      </p:grpSpPr>
      <p:sp>
        <p:nvSpPr>
          <p:cNvPr id="85" name="Google Shape;85;p57"/>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7152917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anchor="b" anchorCtr="0">
            <a:noAutofit/>
          </a:bodyPr>
          <a:lstStyle>
            <a:lvl1pPr marL="0" indent="0">
              <a:spcBef>
                <a:spcPts val="0"/>
              </a:spcBef>
              <a:spcAft>
                <a:spcPts val="300"/>
              </a:spcAft>
              <a:buNone/>
              <a:defRPr sz="900">
                <a:latin typeface="Imago" pitchFamily="2" charset="0"/>
              </a:defRPr>
            </a:lvl1pPr>
            <a:lvl2pPr marL="255588" indent="0">
              <a:buNone/>
              <a:defRPr sz="1200"/>
            </a:lvl2pPr>
            <a:lvl3pPr marL="579438" indent="0">
              <a:buNone/>
              <a:defRPr sz="1200"/>
            </a:lvl3pPr>
            <a:lvl4pPr marL="868363" indent="0">
              <a:buNone/>
              <a:defRPr sz="1200"/>
            </a:lvl4pPr>
            <a:lvl5pPr marL="1104900" indent="0">
              <a:buNone/>
              <a:defRPr sz="1200"/>
            </a:lvl5pPr>
          </a:lstStyle>
          <a:p>
            <a:pPr lvl="0"/>
            <a:r>
              <a:rPr lang="en-US" dirty="0"/>
              <a:t>Footnotes &amp; References</a:t>
            </a:r>
            <a:endParaRPr lang="en-GB" dirty="0"/>
          </a:p>
        </p:txBody>
      </p:sp>
    </p:spTree>
    <p:extLst>
      <p:ext uri="{BB962C8B-B14F-4D97-AF65-F5344CB8AC3E}">
        <p14:creationId xmlns:p14="http://schemas.microsoft.com/office/powerpoint/2010/main" val="15492898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mago"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1800"/>
              </a:spcBef>
              <a:defRPr>
                <a:latin typeface="Imago" pitchFamily="2" charset="0"/>
              </a:defRPr>
            </a:lvl1pPr>
            <a:lvl2pPr>
              <a:spcBef>
                <a:spcPts val="600"/>
              </a:spcBef>
              <a:defRPr>
                <a:latin typeface="Imago" pitchFamily="2" charset="0"/>
              </a:defRPr>
            </a:lvl2pPr>
            <a:lvl3pPr>
              <a:spcBef>
                <a:spcPts val="600"/>
              </a:spcBef>
              <a:defRPr>
                <a:latin typeface="Imago" pitchFamily="2" charset="0"/>
              </a:defRPr>
            </a:lvl3pPr>
            <a:lvl4pPr>
              <a:spcBef>
                <a:spcPts val="600"/>
              </a:spcBef>
              <a:defRPr>
                <a:latin typeface="Imago" pitchFamily="2" charset="0"/>
              </a:defRPr>
            </a:lvl4pPr>
            <a:lvl5pPr>
              <a:spcBef>
                <a:spcPts val="600"/>
              </a:spcBef>
              <a:defRPr>
                <a:latin typeface="Imago"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6093296"/>
            <a:ext cx="9014792" cy="463104"/>
          </a:xfrm>
        </p:spPr>
        <p:txBody>
          <a:bodyPr anchor="b" anchorCtr="0">
            <a:noAutofit/>
          </a:bodyPr>
          <a:lstStyle>
            <a:lvl1pPr marL="0" indent="0">
              <a:spcBef>
                <a:spcPts val="0"/>
              </a:spcBef>
              <a:spcAft>
                <a:spcPts val="300"/>
              </a:spcAft>
              <a:buNone/>
              <a:defRPr sz="900">
                <a:latin typeface="Imago" pitchFamily="2" charset="0"/>
              </a:defRPr>
            </a:lvl1pPr>
            <a:lvl2pPr marL="255588" indent="0">
              <a:buNone/>
              <a:defRPr sz="1200"/>
            </a:lvl2pPr>
            <a:lvl3pPr marL="579438" indent="0">
              <a:buNone/>
              <a:defRPr sz="1200"/>
            </a:lvl3pPr>
            <a:lvl4pPr marL="868363" indent="0">
              <a:buNone/>
              <a:defRPr sz="1200"/>
            </a:lvl4pPr>
            <a:lvl5pPr marL="1104900" indent="0">
              <a:buNone/>
              <a:defRPr sz="1200"/>
            </a:lvl5pPr>
          </a:lstStyle>
          <a:p>
            <a:pPr lvl="0"/>
            <a:r>
              <a:rPr lang="en-US" dirty="0"/>
              <a:t>Footnotes &amp; References</a:t>
            </a:r>
            <a:endParaRPr lang="en-GB" dirty="0"/>
          </a:p>
        </p:txBody>
      </p:sp>
    </p:spTree>
    <p:extLst>
      <p:ext uri="{BB962C8B-B14F-4D97-AF65-F5344CB8AC3E}">
        <p14:creationId xmlns:p14="http://schemas.microsoft.com/office/powerpoint/2010/main" val="268833709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0"/>
            <a:ext cx="12192000" cy="3962400"/>
          </a:xfrm>
          <a:prstGeom prst="rect">
            <a:avLst/>
          </a:prstGeom>
          <a:solidFill>
            <a:srgbClr val="0061A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400" dirty="0">
              <a:solidFill>
                <a:prstClr val="white"/>
              </a:solidFill>
            </a:endParaRPr>
          </a:p>
        </p:txBody>
      </p:sp>
      <p:sp>
        <p:nvSpPr>
          <p:cNvPr id="3" name="Subtitle 2"/>
          <p:cNvSpPr>
            <a:spLocks noGrp="1"/>
          </p:cNvSpPr>
          <p:nvPr>
            <p:ph type="subTitle" idx="1" hasCustomPrompt="1"/>
          </p:nvPr>
        </p:nvSpPr>
        <p:spPr>
          <a:xfrm>
            <a:off x="1828800" y="2514600"/>
            <a:ext cx="8534400" cy="1371600"/>
          </a:xfrm>
        </p:spPr>
        <p:txBody>
          <a:bodyPr anchor="t">
            <a:noAutofit/>
          </a:bodyPr>
          <a:lstStyle>
            <a:lvl1pPr marL="0" indent="0" algn="ctr">
              <a:buNone/>
              <a:defRPr sz="2400" b="0" i="0">
                <a:solidFill>
                  <a:schemeClr val="bg1"/>
                </a:solidFill>
                <a:latin typeface="Imag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 and title</a:t>
            </a:r>
          </a:p>
        </p:txBody>
      </p:sp>
      <p:sp>
        <p:nvSpPr>
          <p:cNvPr id="2" name="Title 1"/>
          <p:cNvSpPr>
            <a:spLocks noGrp="1"/>
          </p:cNvSpPr>
          <p:nvPr>
            <p:ph type="ctrTitle" hasCustomPrompt="1"/>
          </p:nvPr>
        </p:nvSpPr>
        <p:spPr>
          <a:xfrm>
            <a:off x="914400" y="870775"/>
            <a:ext cx="10363200" cy="1470025"/>
          </a:xfrm>
        </p:spPr>
        <p:txBody>
          <a:bodyPr anchor="b">
            <a:noAutofit/>
          </a:bodyPr>
          <a:lstStyle>
            <a:lvl1pPr algn="ctr">
              <a:defRPr sz="3200" b="1" i="0" baseline="0">
                <a:solidFill>
                  <a:schemeClr val="bg1"/>
                </a:solidFill>
                <a:latin typeface="Imago" pitchFamily="2" charset="0"/>
              </a:defRPr>
            </a:lvl1pPr>
          </a:lstStyle>
          <a:p>
            <a:r>
              <a:rPr lang="en-US" dirty="0"/>
              <a:t>Click to add presentation title</a:t>
            </a:r>
          </a:p>
        </p:txBody>
      </p:sp>
      <p:sp>
        <p:nvSpPr>
          <p:cNvPr id="8" name="Rectangle 7"/>
          <p:cNvSpPr/>
          <p:nvPr userDrawn="1"/>
        </p:nvSpPr>
        <p:spPr>
          <a:xfrm>
            <a:off x="8534400" y="5867400"/>
            <a:ext cx="36576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4013199"/>
            <a:ext cx="12192000" cy="36576"/>
          </a:xfrm>
          <a:prstGeom prst="rect">
            <a:avLst/>
          </a:prstGeom>
          <a:solidFill>
            <a:srgbClr val="0066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3" name="Picture 12" descr="Train_Trainer_Logo_Frev.ai"/>
          <p:cNvPicPr>
            <a:picLocks noChangeAspect="1"/>
          </p:cNvPicPr>
          <p:nvPr userDrawn="1"/>
        </p:nvPicPr>
        <p:blipFill rotWithShape="1">
          <a:blip r:embed="rId2">
            <a:extLst>
              <a:ext uri="{28A0092B-C50C-407E-A947-70E740481C1C}">
                <a14:useLocalDpi xmlns:a14="http://schemas.microsoft.com/office/drawing/2010/main" val="0"/>
              </a:ext>
            </a:extLst>
          </a:blip>
          <a:srcRect l="24138" t="35599" r="25659" b="41761"/>
          <a:stretch/>
        </p:blipFill>
        <p:spPr>
          <a:xfrm>
            <a:off x="3647728" y="4482832"/>
            <a:ext cx="4752528" cy="1656184"/>
          </a:xfrm>
          <a:prstGeom prst="rect">
            <a:avLst/>
          </a:prstGeom>
        </p:spPr>
      </p:pic>
    </p:spTree>
    <p:extLst>
      <p:ext uri="{BB962C8B-B14F-4D97-AF65-F5344CB8AC3E}">
        <p14:creationId xmlns:p14="http://schemas.microsoft.com/office/powerpoint/2010/main" val="42320698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30"/>
        <p:cNvGrpSpPr/>
        <p:nvPr/>
      </p:nvGrpSpPr>
      <p:grpSpPr>
        <a:xfrm>
          <a:off x="0" y="0"/>
          <a:ext cx="0" cy="0"/>
          <a:chOff x="0" y="0"/>
          <a:chExt cx="0" cy="0"/>
        </a:xfrm>
      </p:grpSpPr>
      <p:sp>
        <p:nvSpPr>
          <p:cNvPr id="31" name="Google Shape;31;p43"/>
          <p:cNvSpPr/>
          <p:nvPr/>
        </p:nvSpPr>
        <p:spPr>
          <a:xfrm>
            <a:off x="0" y="0"/>
            <a:ext cx="12192000" cy="1988840"/>
          </a:xfrm>
          <a:prstGeom prst="rect">
            <a:avLst/>
          </a:prstGeom>
          <a:solidFill>
            <a:srgbClr val="0061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ea typeface="Arial"/>
              <a:cs typeface="Arial"/>
              <a:sym typeface="Arial"/>
            </a:endParaRPr>
          </a:p>
        </p:txBody>
      </p:sp>
      <p:sp>
        <p:nvSpPr>
          <p:cNvPr id="32" name="Google Shape;32;p43"/>
          <p:cNvSpPr txBox="1">
            <a:spLocks noGrp="1"/>
          </p:cNvSpPr>
          <p:nvPr>
            <p:ph type="title"/>
          </p:nvPr>
        </p:nvSpPr>
        <p:spPr>
          <a:xfrm>
            <a:off x="609600" y="2708920"/>
            <a:ext cx="10716684" cy="1362075"/>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lt1"/>
              </a:buClr>
              <a:buSzPts val="4000"/>
              <a:buFont typeface="Arial"/>
              <a:buNone/>
              <a:defRPr sz="4000" b="1" cap="none">
                <a:solidFill>
                  <a:schemeClr val="lt1"/>
                </a:solidFill>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33" name="Google Shape;33;p43" descr="white gray graphic2.png"/>
          <p:cNvPicPr preferRelativeResize="0"/>
          <p:nvPr/>
        </p:nvPicPr>
        <p:blipFill rotWithShape="1">
          <a:blip r:embed="rId2">
            <a:alphaModFix/>
          </a:blip>
          <a:srcRect l="53332" b="27329"/>
          <a:stretch/>
        </p:blipFill>
        <p:spPr>
          <a:xfrm rot="10800000" flipH="1">
            <a:off x="0" y="0"/>
            <a:ext cx="1133518" cy="1823596"/>
          </a:xfrm>
          <a:prstGeom prst="rect">
            <a:avLst/>
          </a:prstGeom>
          <a:noFill/>
          <a:ln>
            <a:noFill/>
          </a:ln>
        </p:spPr>
      </p:pic>
      <p:sp>
        <p:nvSpPr>
          <p:cNvPr id="34" name="Google Shape;34;p43"/>
          <p:cNvSpPr/>
          <p:nvPr/>
        </p:nvSpPr>
        <p:spPr>
          <a:xfrm>
            <a:off x="0" y="4130724"/>
            <a:ext cx="12192000" cy="36576"/>
          </a:xfrm>
          <a:prstGeom prst="rect">
            <a:avLst/>
          </a:prstGeom>
          <a:solidFill>
            <a:srgbClr val="FFFFF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FFFFFF"/>
                </a:solidFill>
                <a:latin typeface="Imago" pitchFamily="2" charset="0"/>
                <a:ea typeface="Arial"/>
                <a:cs typeface="Arial"/>
                <a:sym typeface="Arial"/>
              </a:rPr>
              <a:t>      </a:t>
            </a:r>
            <a:endParaRPr sz="1800" dirty="0">
              <a:solidFill>
                <a:srgbClr val="FFFFFF"/>
              </a:solidFill>
              <a:latin typeface="Imago" pitchFamily="2" charset="0"/>
              <a:ea typeface="Arial"/>
              <a:cs typeface="Arial"/>
              <a:sym typeface="Arial"/>
            </a:endParaRPr>
          </a:p>
        </p:txBody>
      </p:sp>
      <p:sp>
        <p:nvSpPr>
          <p:cNvPr id="35" name="Google Shape;35;p43"/>
          <p:cNvSpPr/>
          <p:nvPr/>
        </p:nvSpPr>
        <p:spPr>
          <a:xfrm>
            <a:off x="0" y="4869160"/>
            <a:ext cx="12192000" cy="1988840"/>
          </a:xfrm>
          <a:prstGeom prst="rect">
            <a:avLst/>
          </a:prstGeom>
          <a:solidFill>
            <a:srgbClr val="0061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ea typeface="Arial"/>
              <a:cs typeface="Arial"/>
              <a:sym typeface="Arial"/>
            </a:endParaRPr>
          </a:p>
        </p:txBody>
      </p:sp>
      <p:sp>
        <p:nvSpPr>
          <p:cNvPr id="36" name="Google Shape;36;p43"/>
          <p:cNvSpPr/>
          <p:nvPr/>
        </p:nvSpPr>
        <p:spPr>
          <a:xfrm>
            <a:off x="3851920" y="6678988"/>
            <a:ext cx="4488160" cy="2239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800" b="1" dirty="0">
                <a:solidFill>
                  <a:schemeClr val="lt1"/>
                </a:solidFill>
                <a:latin typeface="Imago" pitchFamily="2" charset="0"/>
                <a:ea typeface="Arial"/>
                <a:cs typeface="Arial"/>
                <a:sym typeface="Arial"/>
              </a:rPr>
              <a:t>FOR INTERNAL TRAINING PURPOSES ONLY – NOT FOR EXTERNAL USE</a:t>
            </a:r>
            <a:endParaRPr sz="800" b="1" dirty="0">
              <a:solidFill>
                <a:schemeClr val="lt1"/>
              </a:solidFill>
              <a:latin typeface="Imago" pitchFamily="2" charset="0"/>
              <a:ea typeface="Arial"/>
              <a:cs typeface="Arial"/>
              <a:sym typeface="Arial"/>
            </a:endParaRPr>
          </a:p>
        </p:txBody>
      </p:sp>
      <p:pic>
        <p:nvPicPr>
          <p:cNvPr id="37" name="Google Shape;37;p43"/>
          <p:cNvPicPr preferRelativeResize="0"/>
          <p:nvPr/>
        </p:nvPicPr>
        <p:blipFill rotWithShape="1">
          <a:blip r:embed="rId3">
            <a:alphaModFix/>
          </a:blip>
          <a:srcRect/>
          <a:stretch/>
        </p:blipFill>
        <p:spPr>
          <a:xfrm>
            <a:off x="9741694" y="6035935"/>
            <a:ext cx="1887170" cy="636840"/>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4" name="Rectangle 13"/>
          <p:cNvSpPr/>
          <p:nvPr userDrawn="1"/>
        </p:nvSpPr>
        <p:spPr>
          <a:xfrm>
            <a:off x="0" y="0"/>
            <a:ext cx="12192000" cy="1988840"/>
          </a:xfrm>
          <a:prstGeom prst="rect">
            <a:avLst/>
          </a:prstGeom>
          <a:solidFill>
            <a:srgbClr val="0061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itle 1"/>
          <p:cNvSpPr>
            <a:spLocks noGrp="1"/>
          </p:cNvSpPr>
          <p:nvPr>
            <p:ph type="title"/>
          </p:nvPr>
        </p:nvSpPr>
        <p:spPr>
          <a:xfrm>
            <a:off x="609600" y="2708920"/>
            <a:ext cx="10716684" cy="1362075"/>
          </a:xfrm>
        </p:spPr>
        <p:txBody>
          <a:bodyPr anchor="b" anchorCtr="0">
            <a:noAutofit/>
          </a:bodyPr>
          <a:lstStyle>
            <a:lvl1pPr algn="l">
              <a:defRPr sz="4000" b="1" cap="none" baseline="0">
                <a:solidFill>
                  <a:schemeClr val="bg1"/>
                </a:solidFill>
              </a:defRPr>
            </a:lvl1pPr>
          </a:lstStyle>
          <a:p>
            <a:r>
              <a:rPr lang="en-US" dirty="0"/>
              <a:t>Click to edit Master title style</a:t>
            </a:r>
          </a:p>
        </p:txBody>
      </p:sp>
      <p:pic>
        <p:nvPicPr>
          <p:cNvPr id="16" name="Picture 15" descr="white gray graphic2.png"/>
          <p:cNvPicPr>
            <a:picLocks noChangeAspect="1"/>
          </p:cNvPicPr>
          <p:nvPr userDrawn="1"/>
        </p:nvPicPr>
        <p:blipFill rotWithShape="1">
          <a:blip r:embed="rId2" cstate="print">
            <a:alphaModFix/>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53333" b="27330"/>
          <a:stretch/>
        </p:blipFill>
        <p:spPr>
          <a:xfrm flipV="1">
            <a:off x="0" y="0"/>
            <a:ext cx="1133518" cy="1823596"/>
          </a:xfrm>
          <a:prstGeom prst="rect">
            <a:avLst/>
          </a:prstGeom>
        </p:spPr>
      </p:pic>
      <p:sp>
        <p:nvSpPr>
          <p:cNvPr id="17" name="Rectangle 16"/>
          <p:cNvSpPr/>
          <p:nvPr userDrawn="1"/>
        </p:nvSpPr>
        <p:spPr>
          <a:xfrm>
            <a:off x="0" y="4130724"/>
            <a:ext cx="12192000" cy="36576"/>
          </a:xfrm>
          <a:prstGeom prst="rect">
            <a:avLst/>
          </a:prstGeom>
          <a:solidFill>
            <a:srgbClr val="FF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      </a:t>
            </a:r>
          </a:p>
        </p:txBody>
      </p:sp>
      <p:sp>
        <p:nvSpPr>
          <p:cNvPr id="18" name="Rectangle 17"/>
          <p:cNvSpPr/>
          <p:nvPr userDrawn="1"/>
        </p:nvSpPr>
        <p:spPr>
          <a:xfrm>
            <a:off x="0" y="4869160"/>
            <a:ext cx="12192000" cy="1988840"/>
          </a:xfrm>
          <a:prstGeom prst="rect">
            <a:avLst/>
          </a:prstGeom>
          <a:solidFill>
            <a:srgbClr val="0061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userDrawn="1"/>
        </p:nvSpPr>
        <p:spPr>
          <a:xfrm>
            <a:off x="3851920" y="6678988"/>
            <a:ext cx="4488160" cy="216662"/>
          </a:xfrm>
          <a:prstGeom prst="rect">
            <a:avLst/>
          </a:prstGeom>
        </p:spPr>
        <p:txBody>
          <a:bodyPr wrap="square">
            <a:spAutoFit/>
          </a:bodyPr>
          <a:lstStyle/>
          <a:p>
            <a:pPr algn="ctr">
              <a:lnSpc>
                <a:spcPct val="107000"/>
              </a:lnSpc>
              <a:spcAft>
                <a:spcPts val="0"/>
              </a:spcAft>
            </a:pPr>
            <a:r>
              <a:rPr lang="de-DE" sz="800" b="1" dirty="0">
                <a:solidFill>
                  <a:schemeClr val="bg1"/>
                </a:solidFill>
                <a:latin typeface="Imago" pitchFamily="2" charset="0"/>
                <a:ea typeface="Calibri" panose="020F0502020204030204" pitchFamily="34" charset="0"/>
                <a:cs typeface="Arial" panose="020B0604020202020204" pitchFamily="34" charset="0"/>
              </a:rPr>
              <a:t>FOR INTERNAL TRAINING PURPOSES ONLY – NOT FOR EXTERNAL USE</a:t>
            </a:r>
            <a:endParaRPr lang="en-GB" sz="800" b="1" dirty="0">
              <a:solidFill>
                <a:schemeClr val="bg1"/>
              </a:solidFill>
              <a:latin typeface="Imago" pitchFamily="2" charset="0"/>
              <a:ea typeface="Calibri" panose="020F050202020403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5DE4DBC-2808-4CC2-946A-FA93CF8195B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1694" y="6035935"/>
            <a:ext cx="1887170" cy="636840"/>
          </a:xfrm>
          <a:prstGeom prst="rect">
            <a:avLst/>
          </a:prstGeom>
        </p:spPr>
      </p:pic>
    </p:spTree>
    <p:extLst>
      <p:ext uri="{BB962C8B-B14F-4D97-AF65-F5344CB8AC3E}">
        <p14:creationId xmlns:p14="http://schemas.microsoft.com/office/powerpoint/2010/main" val="23514046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Rectangle 5"/>
          <p:cNvSpPr/>
          <p:nvPr userDrawn="1"/>
        </p:nvSpPr>
        <p:spPr>
          <a:xfrm>
            <a:off x="0" y="0"/>
            <a:ext cx="12192000" cy="1988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09600" y="2708920"/>
            <a:ext cx="10716684" cy="1362075"/>
          </a:xfrm>
        </p:spPr>
        <p:txBody>
          <a:bodyPr anchor="b" anchorCtr="0">
            <a:noAutofit/>
          </a:bodyPr>
          <a:lstStyle>
            <a:lvl1pPr algn="l">
              <a:defRPr sz="4000" b="1" cap="none" baseline="0">
                <a:solidFill>
                  <a:srgbClr val="0061A1"/>
                </a:solidFill>
              </a:defRPr>
            </a:lvl1pPr>
          </a:lstStyle>
          <a:p>
            <a:r>
              <a:rPr lang="en-US" dirty="0"/>
              <a:t>Click to edit Master title style</a:t>
            </a:r>
          </a:p>
        </p:txBody>
      </p:sp>
      <p:pic>
        <p:nvPicPr>
          <p:cNvPr id="4" name="Picture 3" descr="white gray graphic2.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53333" b="27330"/>
          <a:stretch/>
        </p:blipFill>
        <p:spPr>
          <a:xfrm flipV="1">
            <a:off x="0" y="0"/>
            <a:ext cx="1133518" cy="1823596"/>
          </a:xfrm>
          <a:prstGeom prst="rect">
            <a:avLst/>
          </a:prstGeom>
        </p:spPr>
      </p:pic>
      <p:sp>
        <p:nvSpPr>
          <p:cNvPr id="5" name="Rectangle 4"/>
          <p:cNvSpPr/>
          <p:nvPr userDrawn="1"/>
        </p:nvSpPr>
        <p:spPr>
          <a:xfrm>
            <a:off x="0" y="4130724"/>
            <a:ext cx="12192000" cy="36576"/>
          </a:xfrm>
          <a:prstGeom prst="rect">
            <a:avLst/>
          </a:prstGeom>
          <a:solidFill>
            <a:srgbClr val="0066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      </a:t>
            </a:r>
          </a:p>
        </p:txBody>
      </p:sp>
    </p:spTree>
    <p:extLst>
      <p:ext uri="{BB962C8B-B14F-4D97-AF65-F5344CB8AC3E}">
        <p14:creationId xmlns:p14="http://schemas.microsoft.com/office/powerpoint/2010/main" val="378883030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8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6093296"/>
            <a:ext cx="9014792" cy="463104"/>
          </a:xfrm>
        </p:spPr>
        <p:txBody>
          <a:bodyPr anchor="b" anchorCtr="0">
            <a:noAutofit/>
          </a:bodyPr>
          <a:lstStyle>
            <a:lvl1pPr marL="0" indent="0">
              <a:spcBef>
                <a:spcPts val="0"/>
              </a:spcBef>
              <a:spcAft>
                <a:spcPts val="300"/>
              </a:spcAft>
              <a:buNone/>
              <a:defRPr sz="900"/>
            </a:lvl1pPr>
            <a:lvl2pPr marL="255588" indent="0">
              <a:buNone/>
              <a:defRPr sz="1200"/>
            </a:lvl2pPr>
            <a:lvl3pPr marL="579438" indent="0">
              <a:buNone/>
              <a:defRPr sz="1200"/>
            </a:lvl3pPr>
            <a:lvl4pPr marL="868363" indent="0">
              <a:buNone/>
              <a:defRPr sz="1200"/>
            </a:lvl4pPr>
            <a:lvl5pPr marL="1104900" indent="0">
              <a:buNone/>
              <a:defRPr sz="1200"/>
            </a:lvl5pPr>
          </a:lstStyle>
          <a:p>
            <a:pPr lvl="0"/>
            <a:r>
              <a:rPr lang="en-US" dirty="0"/>
              <a:t>Footnotes &amp; References</a:t>
            </a:r>
            <a:endParaRPr lang="en-GB" dirty="0"/>
          </a:p>
        </p:txBody>
      </p:sp>
    </p:spTree>
    <p:extLst>
      <p:ext uri="{BB962C8B-B14F-4D97-AF65-F5344CB8AC3E}">
        <p14:creationId xmlns:p14="http://schemas.microsoft.com/office/powerpoint/2010/main" val="37607555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anchor="b" anchorCtr="0">
            <a:noAutofit/>
          </a:bodyPr>
          <a:lstStyle>
            <a:lvl1pPr marL="0" indent="0">
              <a:spcBef>
                <a:spcPts val="0"/>
              </a:spcBef>
              <a:spcAft>
                <a:spcPts val="300"/>
              </a:spcAft>
              <a:buNone/>
              <a:defRPr sz="900"/>
            </a:lvl1pPr>
            <a:lvl2pPr marL="255588" indent="0">
              <a:buNone/>
              <a:defRPr sz="1200"/>
            </a:lvl2pPr>
            <a:lvl3pPr marL="579438" indent="0">
              <a:buNone/>
              <a:defRPr sz="1200"/>
            </a:lvl3pPr>
            <a:lvl4pPr marL="868363" indent="0">
              <a:buNone/>
              <a:defRPr sz="1200"/>
            </a:lvl4pPr>
            <a:lvl5pPr marL="1104900" indent="0">
              <a:buNone/>
              <a:defRPr sz="1200"/>
            </a:lvl5pPr>
          </a:lstStyle>
          <a:p>
            <a:pPr lvl="0"/>
            <a:r>
              <a:rPr lang="en-US" dirty="0"/>
              <a:t>Footnotes &amp; References</a:t>
            </a:r>
            <a:endParaRPr lang="en-GB" dirty="0"/>
          </a:p>
        </p:txBody>
      </p:sp>
    </p:spTree>
    <p:extLst>
      <p:ext uri="{BB962C8B-B14F-4D97-AF65-F5344CB8AC3E}">
        <p14:creationId xmlns:p14="http://schemas.microsoft.com/office/powerpoint/2010/main" val="38740563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3309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‹N›</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p14="http://schemas.microsoft.com/office/powerpoint/2010/main" val="4675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sz="half" idx="1"/>
          </p:nvPr>
        </p:nvSpPr>
        <p:spPr>
          <a:xfrm>
            <a:off x="609600"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197600" y="1412876"/>
            <a:ext cx="5384800" cy="4787900"/>
          </a:xfrm>
        </p:spPr>
        <p:txBody>
          <a:bodyPr>
            <a:normAutofit/>
          </a:bodyPr>
          <a:lstStyle>
            <a:lvl1pPr>
              <a:defRPr sz="2000">
                <a:latin typeface="Imago"/>
              </a:defRPr>
            </a:lvl1pPr>
            <a:lvl2pPr>
              <a:defRPr sz="1800">
                <a:latin typeface="Imago"/>
              </a:defRPr>
            </a:lvl2pPr>
            <a:lvl3pPr>
              <a:defRPr sz="1600">
                <a:latin typeface="Imago"/>
              </a:defRPr>
            </a:lvl3pPr>
            <a:lvl4pPr>
              <a:defRPr sz="1400">
                <a:latin typeface="Imago"/>
              </a:defRPr>
            </a:lvl4pPr>
            <a:lvl5pPr>
              <a:defRPr sz="1400">
                <a:latin typeface="Imago"/>
              </a:defRPr>
            </a:lvl5pPr>
            <a:lvl6pPr>
              <a:defRPr sz="1800"/>
            </a:lvl6pPr>
            <a:lvl7pPr>
              <a:defRPr sz="1800"/>
            </a:lvl7pPr>
            <a:lvl8pPr>
              <a:defRPr sz="1800"/>
            </a:lvl8pPr>
            <a:lvl9pPr>
              <a:defRPr sz="18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Slide Number Placeholder 6"/>
          <p:cNvSpPr>
            <a:spLocks noGrp="1"/>
          </p:cNvSpPr>
          <p:nvPr>
            <p:ph type="sldNum" sz="quarter" idx="12"/>
          </p:nvPr>
        </p:nvSpPr>
        <p:spPr/>
        <p:txBody>
          <a:bodyPr/>
          <a:lstStyle>
            <a:lvl1pPr>
              <a:defRPr>
                <a:latin typeface="Imago Book" panose="02000503060000020004" pitchFamily="50" charset="0"/>
              </a:defRPr>
            </a:lvl1pPr>
          </a:lstStyle>
          <a:p>
            <a:fld id="{358A4DEF-9D4A-4E09-955A-C3B18329B1EC}" type="slidenum">
              <a:rPr lang="en-US" smtClean="0">
                <a:solidFill>
                  <a:srgbClr val="1F1D21"/>
                </a:solidFill>
              </a:rPr>
              <a:pPr/>
              <a:t>‹N›</a:t>
            </a:fld>
            <a:endParaRPr lang="en-US" dirty="0">
              <a:solidFill>
                <a:srgbClr val="1F1D21"/>
              </a:solidFill>
            </a:endParaRPr>
          </a:p>
        </p:txBody>
      </p:sp>
      <p:sp>
        <p:nvSpPr>
          <p:cNvPr id="6" name="Rectangle 5"/>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p14="http://schemas.microsoft.com/office/powerpoint/2010/main" val="411984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Slide Number Placeholder 4"/>
          <p:cNvSpPr>
            <a:spLocks noGrp="1"/>
          </p:cNvSpPr>
          <p:nvPr>
            <p:ph type="sldNum" sz="quarter" idx="12"/>
          </p:nvPr>
        </p:nvSpPr>
        <p:spPr>
          <a:xfrm>
            <a:off x="11582400" y="6553200"/>
            <a:ext cx="609600" cy="304800"/>
          </a:xfrm>
          <a:prstGeom prst="rect">
            <a:avLst/>
          </a:prstGeom>
        </p:spPr>
        <p:txBody>
          <a:bodyPr/>
          <a:lstStyle>
            <a:lvl1pPr algn="r">
              <a:defRPr sz="1000">
                <a:latin typeface="+mn-lt"/>
              </a:defRPr>
            </a:lvl1pPr>
          </a:lstStyle>
          <a:p>
            <a:fld id="{358A4DEF-9D4A-4E09-955A-C3B18329B1EC}" type="slidenum">
              <a:rPr lang="en-US" smtClean="0">
                <a:solidFill>
                  <a:srgbClr val="1F1D21"/>
                </a:solidFill>
              </a:rPr>
              <a:pPr/>
              <a:t>‹N›</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6" name="Text Placeholder 7"/>
          <p:cNvSpPr>
            <a:spLocks noGrp="1"/>
          </p:cNvSpPr>
          <p:nvPr>
            <p:ph type="body" sz="quarter" idx="13" hasCustomPrompt="1"/>
          </p:nvPr>
        </p:nvSpPr>
        <p:spPr>
          <a:xfrm>
            <a:off x="609601" y="6324600"/>
            <a:ext cx="5339404" cy="344488"/>
          </a:xfrm>
        </p:spPr>
        <p:txBody>
          <a:bodyPr anchor="b">
            <a:noAutofit/>
          </a:bodyPr>
          <a:lstStyle>
            <a:lvl1pPr marL="0" indent="0">
              <a:spcBef>
                <a:spcPts val="0"/>
              </a:spcBef>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7" name="Text Placeholder 7"/>
          <p:cNvSpPr>
            <a:spLocks noGrp="1"/>
          </p:cNvSpPr>
          <p:nvPr>
            <p:ph type="body" sz="quarter" idx="14" hasCustomPrompt="1"/>
          </p:nvPr>
        </p:nvSpPr>
        <p:spPr>
          <a:xfrm>
            <a:off x="6260290" y="6324600"/>
            <a:ext cx="5322109" cy="344488"/>
          </a:xfrm>
        </p:spPr>
        <p:txBody>
          <a:bodyPr anchor="b">
            <a:noAutofit/>
          </a:bodyPr>
          <a:lstStyle>
            <a:lvl1pPr marL="0" indent="0" algn="r">
              <a:spcBef>
                <a:spcPts val="0"/>
              </a:spcBef>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p14="http://schemas.microsoft.com/office/powerpoint/2010/main" val="21143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‹N›</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p14="http://schemas.microsoft.com/office/powerpoint/2010/main" val="36492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a:t>References</a:t>
            </a:r>
          </a:p>
        </p:txBody>
      </p:sp>
    </p:spTree>
    <p:extLst>
      <p:ext uri="{BB962C8B-B14F-4D97-AF65-F5344CB8AC3E}">
        <p14:creationId xmlns:p14="http://schemas.microsoft.com/office/powerpoint/2010/main" val="187562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8"/>
        <p:cNvGrpSpPr/>
        <p:nvPr/>
      </p:nvGrpSpPr>
      <p:grpSpPr>
        <a:xfrm>
          <a:off x="0" y="0"/>
          <a:ext cx="0" cy="0"/>
          <a:chOff x="0" y="0"/>
          <a:chExt cx="0" cy="0"/>
        </a:xfrm>
      </p:grpSpPr>
      <p:sp>
        <p:nvSpPr>
          <p:cNvPr id="39" name="Google Shape;39;p44"/>
          <p:cNvSpPr/>
          <p:nvPr/>
        </p:nvSpPr>
        <p:spPr>
          <a:xfrm>
            <a:off x="0" y="0"/>
            <a:ext cx="12192000" cy="1988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ea typeface="Arial"/>
              <a:cs typeface="Arial"/>
              <a:sym typeface="Arial"/>
            </a:endParaRPr>
          </a:p>
        </p:txBody>
      </p:sp>
      <p:sp>
        <p:nvSpPr>
          <p:cNvPr id="40" name="Google Shape;40;p44"/>
          <p:cNvSpPr txBox="1">
            <a:spLocks noGrp="1"/>
          </p:cNvSpPr>
          <p:nvPr>
            <p:ph type="title"/>
          </p:nvPr>
        </p:nvSpPr>
        <p:spPr>
          <a:xfrm>
            <a:off x="609600" y="2708920"/>
            <a:ext cx="10716684" cy="1362075"/>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rgbClr val="0061A1"/>
              </a:buClr>
              <a:buSzPts val="4000"/>
              <a:buFont typeface="Arial"/>
              <a:buNone/>
              <a:defRPr sz="4000" b="1" cap="none">
                <a:solidFill>
                  <a:srgbClr val="0061A1"/>
                </a:solidFill>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1" name="Google Shape;41;p44" descr="white gray graphic2.png"/>
          <p:cNvPicPr preferRelativeResize="0"/>
          <p:nvPr/>
        </p:nvPicPr>
        <p:blipFill rotWithShape="1">
          <a:blip r:embed="rId2">
            <a:alphaModFix/>
          </a:blip>
          <a:srcRect l="53332" b="27329"/>
          <a:stretch/>
        </p:blipFill>
        <p:spPr>
          <a:xfrm rot="10800000" flipH="1">
            <a:off x="0" y="0"/>
            <a:ext cx="1133518" cy="1823596"/>
          </a:xfrm>
          <a:prstGeom prst="rect">
            <a:avLst/>
          </a:prstGeom>
          <a:noFill/>
          <a:ln>
            <a:noFill/>
          </a:ln>
        </p:spPr>
      </p:pic>
      <p:sp>
        <p:nvSpPr>
          <p:cNvPr id="42" name="Google Shape;42;p44"/>
          <p:cNvSpPr/>
          <p:nvPr/>
        </p:nvSpPr>
        <p:spPr>
          <a:xfrm>
            <a:off x="0" y="4130724"/>
            <a:ext cx="12192000" cy="36576"/>
          </a:xfrm>
          <a:prstGeom prst="rect">
            <a:avLst/>
          </a:prstGeom>
          <a:solidFill>
            <a:srgbClr val="0066C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FFFFFF"/>
                </a:solidFill>
                <a:latin typeface="Imago" pitchFamily="2" charset="0"/>
                <a:ea typeface="Arial"/>
                <a:cs typeface="Arial"/>
                <a:sym typeface="Arial"/>
              </a:rPr>
              <a:t>      </a:t>
            </a:r>
            <a:endParaRPr dirty="0">
              <a:latin typeface="Imago" pitchFamily="2" charset="0"/>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3" name="Date Placeholder 2"/>
          <p:cNvSpPr>
            <a:spLocks noGrp="1"/>
          </p:cNvSpPr>
          <p:nvPr>
            <p:ph type="dt" sz="half" idx="10"/>
          </p:nvPr>
        </p:nvSpPr>
        <p:spPr/>
        <p:txBody>
          <a:bodyPr numCol="1"/>
          <a:lstStyle/>
          <a:p>
            <a:fld id="{BBC83F10-CDA3-4CD5-BEB6-5C4830AE66EE}" type="datetime1">
              <a:rPr lang="en-US" smtClean="0">
                <a:solidFill>
                  <a:prstClr val="black"/>
                </a:solidFill>
              </a:rPr>
              <a:t>7/21/2021</a:t>
            </a:fld>
            <a:endParaRPr lang="en-US" dirty="0">
              <a:solidFill>
                <a:prstClr val="black"/>
              </a:solidFill>
            </a:endParaRPr>
          </a:p>
        </p:txBody>
      </p:sp>
      <p:sp>
        <p:nvSpPr>
          <p:cNvPr id="5" name="Slide Number Placeholder 4"/>
          <p:cNvSpPr>
            <a:spLocks noGrp="1"/>
          </p:cNvSpPr>
          <p:nvPr>
            <p:ph type="sldNum" sz="quarter" idx="12"/>
          </p:nvPr>
        </p:nvSpPr>
        <p:spPr/>
        <p:txBody>
          <a:bodyPr numCol="1"/>
          <a:lstStyle/>
          <a:p>
            <a:fld id="{8E400C15-9294-4C2D-9232-1CDAA0EDCD35}" type="slidenum">
              <a:rPr lang="en-US" smtClean="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4961343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69448221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numCol="1">
            <a:normAutofit/>
          </a:bodyPr>
          <a:lstStyle>
            <a:lvl1pPr>
              <a:defRPr sz="16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0"/>
            <a:ext cx="5384800" cy="5029200"/>
          </a:xfrm>
        </p:spPr>
        <p:txBody>
          <a:bodyPr numCol="1">
            <a:normAutofit/>
          </a:bodyPr>
          <a:lstStyle>
            <a:lvl1pPr>
              <a:defRPr sz="16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numCol="1"/>
          <a:lstStyle/>
          <a:p>
            <a:fld id="{443CD66F-FAA1-4201-9393-A25D5979B9D1}" type="datetime1">
              <a:rPr lang="en-US" smtClean="0">
                <a:solidFill>
                  <a:prstClr val="black"/>
                </a:solidFill>
              </a:rPr>
              <a:t>7/21/2021</a:t>
            </a:fld>
            <a:endParaRPr lang="en-US" dirty="0">
              <a:solidFill>
                <a:prstClr val="black"/>
              </a:solidFill>
            </a:endParaRPr>
          </a:p>
        </p:txBody>
      </p:sp>
      <p:sp>
        <p:nvSpPr>
          <p:cNvPr id="7" name="Slide Number Placeholder 6"/>
          <p:cNvSpPr>
            <a:spLocks noGrp="1"/>
          </p:cNvSpPr>
          <p:nvPr>
            <p:ph type="sldNum" sz="quarter" idx="12"/>
          </p:nvPr>
        </p:nvSpPr>
        <p:spPr/>
        <p:txBody>
          <a:bodyPr numCol="1"/>
          <a:lstStyle/>
          <a:p>
            <a:fld id="{8E400C15-9294-4C2D-9232-1CDAA0EDCD35}" type="slidenum">
              <a:rPr lang="en-US" smtClean="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10214438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lvl1pPr>
              <a:spcBef>
                <a:spcPts val="13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11809256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422367370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57469153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lvl1pPr>
              <a:spcBef>
                <a:spcPts val="13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40430378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29242589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253978768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lvl1pPr>
              <a:spcBef>
                <a:spcPts val="13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4077814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44"/>
        <p:cNvGrpSpPr/>
        <p:nvPr/>
      </p:nvGrpSpPr>
      <p:grpSpPr>
        <a:xfrm>
          <a:off x="0" y="0"/>
          <a:ext cx="0" cy="0"/>
          <a:chOff x="0" y="0"/>
          <a:chExt cx="0" cy="0"/>
        </a:xfrm>
      </p:grpSpPr>
      <p:sp>
        <p:nvSpPr>
          <p:cNvPr id="45" name="Google Shape;45;p48"/>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1800"/>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48"/>
          <p:cNvSpPr txBox="1">
            <a:spLocks noGrp="1"/>
          </p:cNvSpPr>
          <p:nvPr>
            <p:ph type="body" idx="1"/>
          </p:nvPr>
        </p:nvSpPr>
        <p:spPr>
          <a:xfrm>
            <a:off x="609600" y="1196752"/>
            <a:ext cx="10972800" cy="4746849"/>
          </a:xfrm>
          <a:prstGeom prst="rect">
            <a:avLst/>
          </a:prstGeom>
          <a:noFill/>
          <a:ln>
            <a:noFill/>
          </a:ln>
        </p:spPr>
        <p:txBody>
          <a:bodyPr spcFirstLastPara="1" wrap="square" lIns="0" tIns="45700" rIns="91425" bIns="45700" anchor="t" anchorCtr="0">
            <a:noAutofit/>
          </a:bodyPr>
          <a:lstStyle>
            <a:lvl1pPr marL="457200" lvl="0" indent="-355600" algn="l">
              <a:spcBef>
                <a:spcPts val="1200"/>
              </a:spcBef>
              <a:spcAft>
                <a:spcPts val="0"/>
              </a:spcAft>
              <a:buClr>
                <a:schemeClr val="dk1"/>
              </a:buClr>
              <a:buSzPts val="2000"/>
              <a:buChar char="•"/>
              <a:defRPr>
                <a:latin typeface="Imago" pitchFamily="2"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7" name="Google Shape;47;p48"/>
          <p:cNvSpPr txBox="1">
            <a:spLocks noGrp="1"/>
          </p:cNvSpPr>
          <p:nvPr>
            <p:ph type="body" idx="2"/>
          </p:nvPr>
        </p:nvSpPr>
        <p:spPr>
          <a:xfrm>
            <a:off x="609600" y="6237312"/>
            <a:ext cx="3830638" cy="319088"/>
          </a:xfrm>
          <a:prstGeom prst="rect">
            <a:avLst/>
          </a:prstGeom>
          <a:noFill/>
          <a:ln>
            <a:noFill/>
          </a:ln>
        </p:spPr>
        <p:txBody>
          <a:bodyPr spcFirstLastPara="1" wrap="square" lIns="0" tIns="45700" rIns="91425" bIns="45700" anchor="b" anchorCtr="0">
            <a:noAutofit/>
          </a:bodyPr>
          <a:lstStyle>
            <a:lvl1pPr marL="457200" lvl="0" indent="-228600" algn="l">
              <a:spcBef>
                <a:spcPts val="0"/>
              </a:spcBef>
              <a:spcAft>
                <a:spcPts val="0"/>
              </a:spcAft>
              <a:buClr>
                <a:schemeClr val="dk1"/>
              </a:buClr>
              <a:buSzPts val="1100"/>
              <a:buNone/>
              <a:defRPr sz="1100">
                <a:latin typeface="Imago" pitchFamily="2" charset="0"/>
              </a:defRPr>
            </a:lvl1pPr>
            <a:lvl2pPr marL="914400" lvl="1" indent="-228600" algn="l">
              <a:spcBef>
                <a:spcPts val="240"/>
              </a:spcBef>
              <a:spcAft>
                <a:spcPts val="0"/>
              </a:spcAft>
              <a:buClr>
                <a:schemeClr val="dk1"/>
              </a:buClr>
              <a:buSzPts val="1200"/>
              <a:buNone/>
              <a:defRPr sz="1200"/>
            </a:lvl2pPr>
            <a:lvl3pPr marL="1371600" lvl="2" indent="-228600" algn="l">
              <a:spcBef>
                <a:spcPts val="240"/>
              </a:spcBef>
              <a:spcAft>
                <a:spcPts val="0"/>
              </a:spcAft>
              <a:buClr>
                <a:schemeClr val="dk1"/>
              </a:buClr>
              <a:buSzPts val="1200"/>
              <a:buNone/>
              <a:defRPr sz="12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8" name="Google Shape;48;p48"/>
          <p:cNvSpPr txBox="1">
            <a:spLocks noGrp="1"/>
          </p:cNvSpPr>
          <p:nvPr>
            <p:ph type="body" idx="3"/>
          </p:nvPr>
        </p:nvSpPr>
        <p:spPr>
          <a:xfrm>
            <a:off x="5735960" y="6237312"/>
            <a:ext cx="3830638" cy="319088"/>
          </a:xfrm>
          <a:prstGeom prst="rect">
            <a:avLst/>
          </a:prstGeom>
          <a:noFill/>
          <a:ln>
            <a:noFill/>
          </a:ln>
        </p:spPr>
        <p:txBody>
          <a:bodyPr spcFirstLastPara="1" wrap="square" lIns="0" tIns="45700" rIns="91425" bIns="45700" anchor="b" anchorCtr="0">
            <a:noAutofit/>
          </a:bodyPr>
          <a:lstStyle>
            <a:lvl1pPr marL="457200" lvl="0" indent="-228600" algn="r">
              <a:spcBef>
                <a:spcPts val="0"/>
              </a:spcBef>
              <a:spcAft>
                <a:spcPts val="0"/>
              </a:spcAft>
              <a:buClr>
                <a:schemeClr val="dk1"/>
              </a:buClr>
              <a:buSzPts val="1100"/>
              <a:buNone/>
              <a:defRPr sz="1100">
                <a:latin typeface="Imago" pitchFamily="2" charset="0"/>
              </a:defRPr>
            </a:lvl1pPr>
            <a:lvl2pPr marL="914400" lvl="1" indent="-228600" algn="l">
              <a:spcBef>
                <a:spcPts val="240"/>
              </a:spcBef>
              <a:spcAft>
                <a:spcPts val="0"/>
              </a:spcAft>
              <a:buClr>
                <a:schemeClr val="dk1"/>
              </a:buClr>
              <a:buSzPts val="1200"/>
              <a:buNone/>
              <a:defRPr sz="1200"/>
            </a:lvl2pPr>
            <a:lvl3pPr marL="1371600" lvl="2" indent="-228600" algn="l">
              <a:spcBef>
                <a:spcPts val="240"/>
              </a:spcBef>
              <a:spcAft>
                <a:spcPts val="0"/>
              </a:spcAft>
              <a:buClr>
                <a:schemeClr val="dk1"/>
              </a:buClr>
              <a:buSzPts val="1200"/>
              <a:buNone/>
              <a:defRPr sz="12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lvl1pPr>
              <a:spcBef>
                <a:spcPts val="13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20090818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lvl1pPr>
              <a:spcBef>
                <a:spcPts val="13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19619523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131818898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p:txBody>
          <a:bodyPr/>
          <a:lstStyle>
            <a:lvl1pPr>
              <a:defRPr>
                <a:latin typeface="Imago" pitchFamily="2" charset="0"/>
              </a:defRPr>
            </a:lvl1pPr>
          </a:lstStyle>
          <a:p>
            <a:fld id="{358A4DEF-9D4A-4E09-955A-C3B18329B1EC}" type="slidenum">
              <a:rPr lang="en-US" smtClean="0">
                <a:solidFill>
                  <a:srgbClr val="1F1D21"/>
                </a:solidFill>
              </a:rPr>
              <a:pPr/>
              <a:t>‹N›</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GB" noProof="0" dirty="0"/>
              <a:t>References</a:t>
            </a:r>
          </a:p>
        </p:txBody>
      </p:sp>
    </p:spTree>
    <p:extLst>
      <p:ext uri="{BB962C8B-B14F-4D97-AF65-F5344CB8AC3E}">
        <p14:creationId xmlns:p14="http://schemas.microsoft.com/office/powerpoint/2010/main" val="33798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378119189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23695103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5367" y="1412876"/>
            <a:ext cx="10972800" cy="4787899"/>
          </a:xfrm>
        </p:spPr>
        <p:txBody>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a:xfrm>
            <a:off x="11582400" y="6553200"/>
            <a:ext cx="609600" cy="304800"/>
          </a:xfrm>
          <a:prstGeom prst="rect">
            <a:avLst/>
          </a:prstGeom>
        </p:spPr>
        <p:txBody>
          <a:bodyPr/>
          <a:lstStyle>
            <a:lvl1pPr algn="r">
              <a:defRPr sz="900">
                <a:latin typeface="Imago" pitchFamily="2" charset="0"/>
              </a:defRPr>
            </a:lvl1pPr>
          </a:lstStyle>
          <a:p>
            <a:fld id="{358A4DEF-9D4A-4E09-955A-C3B18329B1EC}" type="slidenum">
              <a:rPr lang="en-US" smtClean="0">
                <a:solidFill>
                  <a:srgbClr val="1F1D21"/>
                </a:solidFill>
              </a:rPr>
              <a:pPr/>
              <a:t>‹N›</a:t>
            </a:fld>
            <a:endParaRPr lang="en-US" dirty="0">
              <a:solidFill>
                <a:srgbClr val="1F1D21"/>
              </a:solidFill>
            </a:endParaRPr>
          </a:p>
        </p:txBody>
      </p:sp>
      <p:sp>
        <p:nvSpPr>
          <p:cNvPr id="4" name="Rectangle 3"/>
          <p:cNvSpPr/>
          <p:nvPr userDrawn="1"/>
        </p:nvSpPr>
        <p:spPr>
          <a:xfrm>
            <a:off x="10497016" y="122663"/>
            <a:ext cx="1486829"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dirty="0">
              <a:solidFill>
                <a:prstClr val="white"/>
              </a:solidFill>
            </a:endParaRPr>
          </a:p>
        </p:txBody>
      </p:sp>
      <p:sp>
        <p:nvSpPr>
          <p:cNvPr id="8" name="Text Placeholder 7"/>
          <p:cNvSpPr>
            <a:spLocks noGrp="1"/>
          </p:cNvSpPr>
          <p:nvPr>
            <p:ph type="body" sz="quarter" idx="13" hasCustomPrompt="1"/>
          </p:nvPr>
        </p:nvSpPr>
        <p:spPr>
          <a:xfrm>
            <a:off x="609601" y="6324600"/>
            <a:ext cx="5339404" cy="344488"/>
          </a:xfrm>
        </p:spPr>
        <p:txBody>
          <a:bodyPr anchor="b">
            <a:noAutofit/>
          </a:bodyPr>
          <a:lstStyle>
            <a:lvl1pPr marL="0" indent="0">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Footnotes</a:t>
            </a:r>
          </a:p>
        </p:txBody>
      </p:sp>
      <p:sp>
        <p:nvSpPr>
          <p:cNvPr id="9" name="Text Placeholder 7"/>
          <p:cNvSpPr>
            <a:spLocks noGrp="1"/>
          </p:cNvSpPr>
          <p:nvPr>
            <p:ph type="body" sz="quarter" idx="14" hasCustomPrompt="1"/>
          </p:nvPr>
        </p:nvSpPr>
        <p:spPr>
          <a:xfrm>
            <a:off x="6260290" y="6324600"/>
            <a:ext cx="5322109" cy="344488"/>
          </a:xfrm>
        </p:spPr>
        <p:txBody>
          <a:bodyPr anchor="b">
            <a:noAutofit/>
          </a:bodyPr>
          <a:lstStyle>
            <a:lvl1pPr marL="0" indent="0" algn="r">
              <a:buNone/>
              <a:defRPr sz="900">
                <a:latin typeface="Imago"/>
              </a:defRPr>
            </a:lvl1pPr>
            <a:lvl2pPr marL="347663" indent="0">
              <a:buNone/>
              <a:defRPr sz="1000"/>
            </a:lvl2pPr>
            <a:lvl3pPr marL="687388" indent="0">
              <a:buNone/>
              <a:defRPr sz="900"/>
            </a:lvl3pPr>
            <a:lvl4pPr marL="914400" indent="0">
              <a:buNone/>
              <a:defRPr sz="800"/>
            </a:lvl4pPr>
            <a:lvl5pPr marL="1201737" indent="0">
              <a:buNone/>
              <a:defRPr sz="800"/>
            </a:lvl5pPr>
          </a:lstStyle>
          <a:p>
            <a:pPr lvl="0"/>
            <a:r>
              <a:rPr lang="en-US" dirty="0"/>
              <a:t>References</a:t>
            </a:r>
          </a:p>
        </p:txBody>
      </p:sp>
    </p:spTree>
    <p:extLst>
      <p:ext uri="{BB962C8B-B14F-4D97-AF65-F5344CB8AC3E}">
        <p14:creationId xmlns:p14="http://schemas.microsoft.com/office/powerpoint/2010/main" val="26988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Click to edit Master title style</a:t>
            </a:r>
          </a:p>
        </p:txBody>
      </p:sp>
      <p:sp>
        <p:nvSpPr>
          <p:cNvPr id="8" name="Text Placeholder 6"/>
          <p:cNvSpPr>
            <a:spLocks noGrp="1"/>
          </p:cNvSpPr>
          <p:nvPr>
            <p:ph type="body" sz="quarter" idx="10" hasCustomPrompt="1"/>
          </p:nvPr>
        </p:nvSpPr>
        <p:spPr>
          <a:xfrm>
            <a:off x="609600" y="6093296"/>
            <a:ext cx="9014792" cy="463104"/>
          </a:xfrm>
        </p:spPr>
        <p:txBody>
          <a:bodyPr numCol="1"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altLang="en-GB" dirty="0"/>
          </a:p>
        </p:txBody>
      </p:sp>
    </p:spTree>
    <p:extLst>
      <p:ext uri="{BB962C8B-B14F-4D97-AF65-F5344CB8AC3E}">
        <p14:creationId xmlns:p14="http://schemas.microsoft.com/office/powerpoint/2010/main" val="75943823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GB" altLang="en-GB" noProof="0" dirty="0"/>
              <a:t>Click to edit Master title style</a:t>
            </a:r>
          </a:p>
        </p:txBody>
      </p:sp>
      <p:sp>
        <p:nvSpPr>
          <p:cNvPr id="3" name="Content Placeholder 2"/>
          <p:cNvSpPr>
            <a:spLocks noGrp="1"/>
          </p:cNvSpPr>
          <p:nvPr>
            <p:ph idx="1"/>
          </p:nvPr>
        </p:nvSpPr>
        <p:spPr/>
        <p:txBody>
          <a:bodyPr numCol="1"/>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
        <p:nvSpPr>
          <p:cNvPr id="6" name="Slide Number Placeholder 5"/>
          <p:cNvSpPr>
            <a:spLocks noGrp="1"/>
          </p:cNvSpPr>
          <p:nvPr>
            <p:ph type="sldNum" sz="quarter" idx="12"/>
          </p:nvPr>
        </p:nvSpPr>
        <p:spPr/>
        <p:txBody>
          <a:bodyPr numCol="1"/>
          <a:lstStyle/>
          <a:p>
            <a:fld id="{8E400C15-9294-4C2D-9232-1CDAA0EDCD35}" type="slidenum">
              <a:rPr lang="en-US" smtClean="0">
                <a:solidFill>
                  <a:prstClr val="black"/>
                </a:solidFill>
              </a:rPr>
              <a:pPr/>
              <a:t>‹N›</a:t>
            </a:fld>
            <a:endParaRPr lang="en-US" dirty="0">
              <a:solidFill>
                <a:prstClr val="black"/>
              </a:solidFill>
            </a:endParaRPr>
          </a:p>
        </p:txBody>
      </p:sp>
      <p:sp>
        <p:nvSpPr>
          <p:cNvPr id="9" name="Content Placeholder 8"/>
          <p:cNvSpPr>
            <a:spLocks noGrp="1"/>
          </p:cNvSpPr>
          <p:nvPr>
            <p:ph sz="quarter" idx="13" hasCustomPrompt="1"/>
          </p:nvPr>
        </p:nvSpPr>
        <p:spPr>
          <a:xfrm>
            <a:off x="6859541" y="6172200"/>
            <a:ext cx="4722860" cy="304800"/>
          </a:xfrm>
        </p:spPr>
        <p:txBody>
          <a:bodyPr numCol="1" anchor="b"/>
          <a:lstStyle>
            <a:lvl1pPr marL="0" indent="0" algn="r">
              <a:buNone/>
              <a:defRPr sz="900"/>
            </a:lvl1pPr>
            <a:lvl2pPr marL="347663" indent="0" algn="r">
              <a:buNone/>
              <a:defRPr/>
            </a:lvl2pPr>
            <a:lvl3pPr marL="687388" indent="0" algn="r">
              <a:buNone/>
              <a:defRPr/>
            </a:lvl3pPr>
            <a:lvl4pPr marL="914400" indent="0" algn="r">
              <a:buNone/>
              <a:defRPr/>
            </a:lvl4pPr>
            <a:lvl5pPr marL="1201737" indent="0" algn="r">
              <a:buNone/>
              <a:defRPr/>
            </a:lvl5pPr>
          </a:lstStyle>
          <a:p>
            <a:pPr lvl="0"/>
            <a:r>
              <a:rPr lang="en-US" dirty="0"/>
              <a:t>References</a:t>
            </a:r>
            <a:endParaRPr lang="en-GB" altLang="en-GB" dirty="0"/>
          </a:p>
        </p:txBody>
      </p:sp>
      <p:sp>
        <p:nvSpPr>
          <p:cNvPr id="11" name="Content Placeholder 8"/>
          <p:cNvSpPr>
            <a:spLocks noGrp="1"/>
          </p:cNvSpPr>
          <p:nvPr>
            <p:ph sz="quarter" idx="14" hasCustomPrompt="1"/>
          </p:nvPr>
        </p:nvSpPr>
        <p:spPr>
          <a:xfrm>
            <a:off x="609601" y="6172200"/>
            <a:ext cx="4722860" cy="304800"/>
          </a:xfrm>
        </p:spPr>
        <p:txBody>
          <a:bodyPr numCol="1" anchor="b"/>
          <a:lstStyle>
            <a:lvl1pPr marL="0" indent="0" algn="l">
              <a:buNone/>
              <a:defRPr sz="900"/>
            </a:lvl1pPr>
            <a:lvl2pPr marL="347663" indent="0" algn="r">
              <a:buNone/>
              <a:defRPr/>
            </a:lvl2pPr>
            <a:lvl3pPr marL="687388" indent="0" algn="r">
              <a:buNone/>
              <a:defRPr/>
            </a:lvl3pPr>
            <a:lvl4pPr marL="914400" indent="0" algn="r">
              <a:buNone/>
              <a:defRPr/>
            </a:lvl4pPr>
            <a:lvl5pPr marL="1201737" indent="0" algn="r">
              <a:buNone/>
              <a:defRPr/>
            </a:lvl5pPr>
          </a:lstStyle>
          <a:p>
            <a:pPr lvl="0"/>
            <a:r>
              <a:rPr lang="en-US" dirty="0"/>
              <a:t>Footnotes</a:t>
            </a:r>
            <a:endParaRPr lang="en-GB" altLang="en-GB" dirty="0"/>
          </a:p>
        </p:txBody>
      </p:sp>
    </p:spTree>
    <p:extLst>
      <p:ext uri="{BB962C8B-B14F-4D97-AF65-F5344CB8AC3E}">
        <p14:creationId xmlns:p14="http://schemas.microsoft.com/office/powerpoint/2010/main" val="291348217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0_Title and Content">
  <p:cSld name="10_Title and Content">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605367" y="1412876"/>
            <a:ext cx="10972800" cy="4787899"/>
          </a:xfrm>
          <a:prstGeom prst="rect">
            <a:avLst/>
          </a:prstGeom>
          <a:noFill/>
          <a:ln>
            <a:noFill/>
          </a:ln>
        </p:spPr>
        <p:txBody>
          <a:bodyPr spcFirstLastPara="1" wrap="square" lIns="0" tIns="45700" rIns="91425" bIns="45700" anchor="t" anchorCtr="0">
            <a:noAutofit/>
          </a:bodyPr>
          <a:lstStyle>
            <a:lvl1pPr marL="457200" lvl="0" indent="-355600" algn="l">
              <a:spcBef>
                <a:spcPts val="400"/>
              </a:spcBef>
              <a:spcAft>
                <a:spcPts val="0"/>
              </a:spcAft>
              <a:buClr>
                <a:schemeClr val="dk1"/>
              </a:buClr>
              <a:buSzPts val="2000"/>
              <a:buChar char="•"/>
              <a:defRPr>
                <a:latin typeface="Arial"/>
                <a:ea typeface="Arial"/>
                <a:cs typeface="Arial"/>
                <a:sym typeface="Arial"/>
              </a:defRPr>
            </a:lvl1pPr>
            <a:lvl2pPr marL="914400" lvl="1" indent="-342900" algn="l">
              <a:spcBef>
                <a:spcPts val="360"/>
              </a:spcBef>
              <a:spcAft>
                <a:spcPts val="0"/>
              </a:spcAft>
              <a:buClr>
                <a:schemeClr val="dk1"/>
              </a:buClr>
              <a:buSzPts val="1800"/>
              <a:buChar char="–"/>
              <a:defRPr>
                <a:latin typeface="Arial"/>
                <a:ea typeface="Arial"/>
                <a:cs typeface="Arial"/>
                <a:sym typeface="Arial"/>
              </a:defRPr>
            </a:lvl2pPr>
            <a:lvl3pPr marL="1371600" lvl="2" indent="-342900" algn="l">
              <a:spcBef>
                <a:spcPts val="360"/>
              </a:spcBef>
              <a:spcAft>
                <a:spcPts val="0"/>
              </a:spcAft>
              <a:buClr>
                <a:schemeClr val="dk1"/>
              </a:buClr>
              <a:buSzPts val="1800"/>
              <a:buChar char="•"/>
              <a:defRPr>
                <a:latin typeface="Arial"/>
                <a:ea typeface="Arial"/>
                <a:cs typeface="Arial"/>
                <a:sym typeface="Arial"/>
              </a:defRPr>
            </a:lvl3pPr>
            <a:lvl4pPr marL="1828800" lvl="3" indent="-342900" algn="l">
              <a:spcBef>
                <a:spcPts val="360"/>
              </a:spcBef>
              <a:spcAft>
                <a:spcPts val="0"/>
              </a:spcAft>
              <a:buClr>
                <a:schemeClr val="dk1"/>
              </a:buClr>
              <a:buSzPts val="1800"/>
              <a:buChar char="–"/>
              <a:defRPr>
                <a:latin typeface="Arial"/>
                <a:ea typeface="Arial"/>
                <a:cs typeface="Arial"/>
                <a:sym typeface="Arial"/>
              </a:defRPr>
            </a:lvl4pPr>
            <a:lvl5pPr marL="2286000" lvl="4" indent="-342900" algn="l">
              <a:spcBef>
                <a:spcPts val="360"/>
              </a:spcBef>
              <a:spcAft>
                <a:spcPts val="0"/>
              </a:spcAft>
              <a:buClr>
                <a:schemeClr val="dk1"/>
              </a:buClr>
              <a:buSzPts val="18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F1D21"/>
                </a:solidFill>
                <a:latin typeface="Arial"/>
                <a:ea typeface="Arial"/>
                <a:cs typeface="Arial"/>
                <a:sym typeface="Arial"/>
              </a:defRPr>
            </a:lvl1pPr>
            <a:lvl2pPr marL="0" marR="0" lvl="1" indent="0" algn="l" rtl="0">
              <a:spcBef>
                <a:spcPts val="0"/>
              </a:spcBef>
              <a:buNone/>
              <a:defRPr sz="1800">
                <a:solidFill>
                  <a:srgbClr val="1F1D21"/>
                </a:solidFill>
                <a:latin typeface="Arial"/>
                <a:ea typeface="Arial"/>
                <a:cs typeface="Arial"/>
                <a:sym typeface="Arial"/>
              </a:defRPr>
            </a:lvl2pPr>
            <a:lvl3pPr marL="0" marR="0" lvl="2" indent="0" algn="l" rtl="0">
              <a:spcBef>
                <a:spcPts val="0"/>
              </a:spcBef>
              <a:buNone/>
              <a:defRPr sz="1800">
                <a:solidFill>
                  <a:srgbClr val="1F1D21"/>
                </a:solidFill>
                <a:latin typeface="Arial"/>
                <a:ea typeface="Arial"/>
                <a:cs typeface="Arial"/>
                <a:sym typeface="Arial"/>
              </a:defRPr>
            </a:lvl3pPr>
            <a:lvl4pPr marL="0" marR="0" lvl="3" indent="0" algn="l" rtl="0">
              <a:spcBef>
                <a:spcPts val="0"/>
              </a:spcBef>
              <a:buNone/>
              <a:defRPr sz="1800">
                <a:solidFill>
                  <a:srgbClr val="1F1D21"/>
                </a:solidFill>
                <a:latin typeface="Arial"/>
                <a:ea typeface="Arial"/>
                <a:cs typeface="Arial"/>
                <a:sym typeface="Arial"/>
              </a:defRPr>
            </a:lvl4pPr>
            <a:lvl5pPr marL="0" marR="0" lvl="4" indent="0" algn="l" rtl="0">
              <a:spcBef>
                <a:spcPts val="0"/>
              </a:spcBef>
              <a:buNone/>
              <a:defRPr sz="1800">
                <a:solidFill>
                  <a:srgbClr val="1F1D21"/>
                </a:solidFill>
                <a:latin typeface="Arial"/>
                <a:ea typeface="Arial"/>
                <a:cs typeface="Arial"/>
                <a:sym typeface="Arial"/>
              </a:defRPr>
            </a:lvl5pPr>
            <a:lvl6pPr marL="0" marR="0" lvl="5" indent="0" algn="l" rtl="0">
              <a:spcBef>
                <a:spcPts val="0"/>
              </a:spcBef>
              <a:buNone/>
              <a:defRPr sz="1800">
                <a:solidFill>
                  <a:srgbClr val="1F1D21"/>
                </a:solidFill>
                <a:latin typeface="Arial"/>
                <a:ea typeface="Arial"/>
                <a:cs typeface="Arial"/>
                <a:sym typeface="Arial"/>
              </a:defRPr>
            </a:lvl6pPr>
            <a:lvl7pPr marL="0" marR="0" lvl="6" indent="0" algn="l" rtl="0">
              <a:spcBef>
                <a:spcPts val="0"/>
              </a:spcBef>
              <a:buNone/>
              <a:defRPr sz="1800">
                <a:solidFill>
                  <a:srgbClr val="1F1D21"/>
                </a:solidFill>
                <a:latin typeface="Arial"/>
                <a:ea typeface="Arial"/>
                <a:cs typeface="Arial"/>
                <a:sym typeface="Arial"/>
              </a:defRPr>
            </a:lvl7pPr>
            <a:lvl8pPr marL="0" marR="0" lvl="7" indent="0" algn="l" rtl="0">
              <a:spcBef>
                <a:spcPts val="0"/>
              </a:spcBef>
              <a:buNone/>
              <a:defRPr sz="1800">
                <a:solidFill>
                  <a:srgbClr val="1F1D21"/>
                </a:solidFill>
                <a:latin typeface="Arial"/>
                <a:ea typeface="Arial"/>
                <a:cs typeface="Arial"/>
                <a:sym typeface="Arial"/>
              </a:defRPr>
            </a:lvl8pPr>
            <a:lvl9pPr marL="0" marR="0" lvl="8" indent="0" algn="l" rtl="0">
              <a:spcBef>
                <a:spcPts val="0"/>
              </a:spcBef>
              <a:buNone/>
              <a:defRPr sz="1800">
                <a:solidFill>
                  <a:srgbClr val="1F1D2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a:t>
            </a:fld>
            <a:endParaRPr/>
          </a:p>
        </p:txBody>
      </p:sp>
      <p:sp>
        <p:nvSpPr>
          <p:cNvPr id="58" name="Google Shape;58;p41"/>
          <p:cNvSpPr/>
          <p:nvPr/>
        </p:nvSpPr>
        <p:spPr>
          <a:xfrm>
            <a:off x="10497016" y="122663"/>
            <a:ext cx="1486829" cy="747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9" name="Google Shape;59;p41"/>
          <p:cNvSpPr txBox="1">
            <a:spLocks noGrp="1"/>
          </p:cNvSpPr>
          <p:nvPr>
            <p:ph type="body" idx="2"/>
          </p:nvPr>
        </p:nvSpPr>
        <p:spPr>
          <a:xfrm>
            <a:off x="609601" y="6324600"/>
            <a:ext cx="5339404" cy="344488"/>
          </a:xfrm>
          <a:prstGeom prst="rect">
            <a:avLst/>
          </a:prstGeom>
          <a:noFill/>
          <a:ln>
            <a:noFill/>
          </a:ln>
        </p:spPr>
        <p:txBody>
          <a:bodyPr spcFirstLastPara="1" wrap="square" lIns="0" tIns="45700" rIns="91425" bIns="45700" anchor="b" anchorCtr="0">
            <a:noAutofit/>
          </a:bodyPr>
          <a:lstStyle>
            <a:lvl1pPr marL="457200" lvl="0" indent="-228600" algn="l">
              <a:spcBef>
                <a:spcPts val="180"/>
              </a:spcBef>
              <a:spcAft>
                <a:spcPts val="0"/>
              </a:spcAft>
              <a:buClr>
                <a:schemeClr val="dk1"/>
              </a:buClr>
              <a:buSzPts val="900"/>
              <a:buNone/>
              <a:defRPr sz="900">
                <a:latin typeface="Arial"/>
                <a:ea typeface="Arial"/>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41"/>
          <p:cNvSpPr txBox="1">
            <a:spLocks noGrp="1"/>
          </p:cNvSpPr>
          <p:nvPr>
            <p:ph type="body" idx="3"/>
          </p:nvPr>
        </p:nvSpPr>
        <p:spPr>
          <a:xfrm>
            <a:off x="6260290" y="6324600"/>
            <a:ext cx="5322109" cy="344488"/>
          </a:xfrm>
          <a:prstGeom prst="rect">
            <a:avLst/>
          </a:prstGeom>
          <a:noFill/>
          <a:ln>
            <a:noFill/>
          </a:ln>
        </p:spPr>
        <p:txBody>
          <a:bodyPr spcFirstLastPara="1" wrap="square" lIns="0" tIns="45700" rIns="91425" bIns="45700" anchor="b" anchorCtr="0">
            <a:noAutofit/>
          </a:bodyPr>
          <a:lstStyle>
            <a:lvl1pPr marL="457200" lvl="0" indent="-228600" algn="r">
              <a:spcBef>
                <a:spcPts val="180"/>
              </a:spcBef>
              <a:spcAft>
                <a:spcPts val="0"/>
              </a:spcAft>
              <a:buClr>
                <a:schemeClr val="dk1"/>
              </a:buClr>
              <a:buSzPts val="900"/>
              <a:buNone/>
              <a:defRPr sz="900">
                <a:latin typeface="Arial"/>
                <a:ea typeface="Arial"/>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465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6"/>
        <p:cNvGrpSpPr/>
        <p:nvPr/>
      </p:nvGrpSpPr>
      <p:grpSpPr>
        <a:xfrm>
          <a:off x="0" y="0"/>
          <a:ext cx="0" cy="0"/>
          <a:chOff x="0" y="0"/>
          <a:chExt cx="0" cy="0"/>
        </a:xfrm>
      </p:grpSpPr>
      <p:sp>
        <p:nvSpPr>
          <p:cNvPr id="17" name="Google Shape;17;p42"/>
          <p:cNvSpPr/>
          <p:nvPr/>
        </p:nvSpPr>
        <p:spPr>
          <a:xfrm>
            <a:off x="0" y="0"/>
            <a:ext cx="12192000" cy="3962400"/>
          </a:xfrm>
          <a:prstGeom prst="rect">
            <a:avLst/>
          </a:prstGeom>
          <a:solidFill>
            <a:srgbClr val="0061A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2400" b="0" i="0" u="none" strike="noStrike" cap="none" dirty="0">
              <a:solidFill>
                <a:srgbClr val="FFFFFF"/>
              </a:solidFill>
              <a:latin typeface="Imago" pitchFamily="2" charset="0"/>
              <a:ea typeface="Arial"/>
              <a:cs typeface="Arial"/>
              <a:sym typeface="Arial"/>
            </a:endParaRPr>
          </a:p>
        </p:txBody>
      </p:sp>
      <p:sp>
        <p:nvSpPr>
          <p:cNvPr id="18" name="Google Shape;18;p42"/>
          <p:cNvSpPr txBox="1">
            <a:spLocks noGrp="1"/>
          </p:cNvSpPr>
          <p:nvPr>
            <p:ph type="subTitle" idx="1"/>
          </p:nvPr>
        </p:nvSpPr>
        <p:spPr>
          <a:xfrm>
            <a:off x="1828800" y="2514600"/>
            <a:ext cx="8534400" cy="1371600"/>
          </a:xfrm>
          <a:prstGeom prst="rect">
            <a:avLst/>
          </a:prstGeom>
          <a:noFill/>
          <a:ln>
            <a:noFill/>
          </a:ln>
        </p:spPr>
        <p:txBody>
          <a:bodyPr spcFirstLastPara="1" wrap="square" lIns="0" tIns="45700" rIns="91425" bIns="45700" anchor="t" anchorCtr="0">
            <a:noAutofit/>
          </a:bodyPr>
          <a:lstStyle>
            <a:lvl1pPr lvl="0" algn="ctr">
              <a:spcBef>
                <a:spcPts val="480"/>
              </a:spcBef>
              <a:spcAft>
                <a:spcPts val="0"/>
              </a:spcAft>
              <a:buClr>
                <a:schemeClr val="lt1"/>
              </a:buClr>
              <a:buSzPts val="2400"/>
              <a:buNone/>
              <a:defRPr sz="2400" b="0" i="0">
                <a:solidFill>
                  <a:schemeClr val="lt1"/>
                </a:solidFill>
                <a:latin typeface="Imago" pitchFamily="2" charset="0"/>
                <a:ea typeface="Imago" pitchFamily="2" charset="0"/>
                <a:cs typeface="Arial"/>
                <a:sym typeface="Arial"/>
              </a:defRPr>
            </a:lvl1pPr>
            <a:lvl2pPr lvl="1" algn="ctr">
              <a:spcBef>
                <a:spcPts val="360"/>
              </a:spcBef>
              <a:spcAft>
                <a:spcPts val="0"/>
              </a:spcAft>
              <a:buClr>
                <a:srgbClr val="909090"/>
              </a:buClr>
              <a:buSzPts val="1800"/>
              <a:buNone/>
              <a:defRPr>
                <a:solidFill>
                  <a:srgbClr val="909090"/>
                </a:solidFill>
              </a:defRPr>
            </a:lvl2pPr>
            <a:lvl3pPr lvl="2" algn="ctr">
              <a:spcBef>
                <a:spcPts val="360"/>
              </a:spcBef>
              <a:spcAft>
                <a:spcPts val="0"/>
              </a:spcAft>
              <a:buClr>
                <a:srgbClr val="909090"/>
              </a:buClr>
              <a:buSzPts val="1800"/>
              <a:buNone/>
              <a:defRPr>
                <a:solidFill>
                  <a:srgbClr val="909090"/>
                </a:solidFill>
              </a:defRPr>
            </a:lvl3pPr>
            <a:lvl4pPr lvl="3" algn="ctr">
              <a:spcBef>
                <a:spcPts val="360"/>
              </a:spcBef>
              <a:spcAft>
                <a:spcPts val="0"/>
              </a:spcAft>
              <a:buClr>
                <a:srgbClr val="909090"/>
              </a:buClr>
              <a:buSzPts val="1800"/>
              <a:buNone/>
              <a:defRPr>
                <a:solidFill>
                  <a:srgbClr val="909090"/>
                </a:solidFill>
              </a:defRPr>
            </a:lvl4pPr>
            <a:lvl5pPr lvl="4" algn="ctr">
              <a:spcBef>
                <a:spcPts val="360"/>
              </a:spcBef>
              <a:spcAft>
                <a:spcPts val="0"/>
              </a:spcAft>
              <a:buClr>
                <a:srgbClr val="909090"/>
              </a:buClr>
              <a:buSzPts val="1800"/>
              <a:buNone/>
              <a:defRPr>
                <a:solidFill>
                  <a:srgbClr val="909090"/>
                </a:solidFill>
              </a:defRPr>
            </a:lvl5pPr>
            <a:lvl6pPr lvl="5" algn="ctr">
              <a:spcBef>
                <a:spcPts val="400"/>
              </a:spcBef>
              <a:spcAft>
                <a:spcPts val="0"/>
              </a:spcAft>
              <a:buClr>
                <a:srgbClr val="909090"/>
              </a:buClr>
              <a:buSzPts val="2000"/>
              <a:buNone/>
              <a:defRPr>
                <a:solidFill>
                  <a:srgbClr val="909090"/>
                </a:solidFill>
              </a:defRPr>
            </a:lvl6pPr>
            <a:lvl7pPr lvl="6" algn="ctr">
              <a:spcBef>
                <a:spcPts val="400"/>
              </a:spcBef>
              <a:spcAft>
                <a:spcPts val="0"/>
              </a:spcAft>
              <a:buClr>
                <a:srgbClr val="909090"/>
              </a:buClr>
              <a:buSzPts val="2000"/>
              <a:buNone/>
              <a:defRPr>
                <a:solidFill>
                  <a:srgbClr val="909090"/>
                </a:solidFill>
              </a:defRPr>
            </a:lvl7pPr>
            <a:lvl8pPr lvl="7" algn="ctr">
              <a:spcBef>
                <a:spcPts val="400"/>
              </a:spcBef>
              <a:spcAft>
                <a:spcPts val="0"/>
              </a:spcAft>
              <a:buClr>
                <a:srgbClr val="909090"/>
              </a:buClr>
              <a:buSzPts val="2000"/>
              <a:buNone/>
              <a:defRPr>
                <a:solidFill>
                  <a:srgbClr val="909090"/>
                </a:solidFill>
              </a:defRPr>
            </a:lvl8pPr>
            <a:lvl9pPr lvl="8" algn="ctr">
              <a:spcBef>
                <a:spcPts val="400"/>
              </a:spcBef>
              <a:spcAft>
                <a:spcPts val="0"/>
              </a:spcAft>
              <a:buClr>
                <a:srgbClr val="909090"/>
              </a:buClr>
              <a:buSzPts val="2000"/>
              <a:buNone/>
              <a:defRPr>
                <a:solidFill>
                  <a:srgbClr val="909090"/>
                </a:solidFill>
              </a:defRPr>
            </a:lvl9pPr>
          </a:lstStyle>
          <a:p>
            <a:endParaRPr dirty="0"/>
          </a:p>
        </p:txBody>
      </p:sp>
      <p:sp>
        <p:nvSpPr>
          <p:cNvPr id="19" name="Google Shape;19;p42"/>
          <p:cNvSpPr txBox="1">
            <a:spLocks noGrp="1"/>
          </p:cNvSpPr>
          <p:nvPr>
            <p:ph type="ctrTitle"/>
          </p:nvPr>
        </p:nvSpPr>
        <p:spPr>
          <a:xfrm>
            <a:off x="914400" y="870775"/>
            <a:ext cx="10363200" cy="1470025"/>
          </a:xfrm>
          <a:prstGeom prst="rect">
            <a:avLst/>
          </a:prstGeom>
          <a:noFill/>
          <a:ln>
            <a:noFill/>
          </a:ln>
        </p:spPr>
        <p:txBody>
          <a:bodyPr spcFirstLastPara="1" wrap="square" lIns="0" tIns="45700" rIns="91425" bIns="45700" anchor="b" anchorCtr="0">
            <a:noAutofit/>
          </a:bodyPr>
          <a:lstStyle>
            <a:lvl1pPr lvl="0" algn="ctr">
              <a:spcBef>
                <a:spcPts val="0"/>
              </a:spcBef>
              <a:spcAft>
                <a:spcPts val="0"/>
              </a:spcAft>
              <a:buClr>
                <a:schemeClr val="lt1"/>
              </a:buClr>
              <a:buSzPts val="3200"/>
              <a:buFont typeface="Arial"/>
              <a:buNone/>
              <a:defRPr sz="3200" b="1" i="0">
                <a:solidFill>
                  <a:schemeClr val="lt1"/>
                </a:solidFill>
                <a:latin typeface="Imago" pitchFamily="2" charset="0"/>
                <a:ea typeface="Imago" pitchFamily="2"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 name="Google Shape;20;p42"/>
          <p:cNvSpPr/>
          <p:nvPr/>
        </p:nvSpPr>
        <p:spPr>
          <a:xfrm>
            <a:off x="8534400" y="5867400"/>
            <a:ext cx="36576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Imago" pitchFamily="2" charset="0"/>
              <a:ea typeface="Arial"/>
              <a:cs typeface="Arial"/>
              <a:sym typeface="Arial"/>
            </a:endParaRPr>
          </a:p>
        </p:txBody>
      </p:sp>
      <p:sp>
        <p:nvSpPr>
          <p:cNvPr id="21" name="Google Shape;21;p42"/>
          <p:cNvSpPr/>
          <p:nvPr/>
        </p:nvSpPr>
        <p:spPr>
          <a:xfrm>
            <a:off x="0" y="4013199"/>
            <a:ext cx="12192000" cy="36576"/>
          </a:xfrm>
          <a:prstGeom prst="rect">
            <a:avLst/>
          </a:prstGeom>
          <a:solidFill>
            <a:srgbClr val="0066C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Imago" pitchFamily="2" charset="0"/>
              <a:ea typeface="Arial"/>
              <a:cs typeface="Arial"/>
              <a:sym typeface="Arial"/>
            </a:endParaRPr>
          </a:p>
        </p:txBody>
      </p:sp>
      <p:pic>
        <p:nvPicPr>
          <p:cNvPr id="8" name="Picture 7" descr="Train_Trainer_Logo_Frev.ai"/>
          <p:cNvPicPr>
            <a:picLocks noChangeAspect="1"/>
          </p:cNvPicPr>
          <p:nvPr userDrawn="1"/>
        </p:nvPicPr>
        <p:blipFill rotWithShape="1">
          <a:blip r:embed="rId2">
            <a:extLst>
              <a:ext uri="{28A0092B-C50C-407E-A947-70E740481C1C}">
                <a14:useLocalDpi xmlns:a14="http://schemas.microsoft.com/office/drawing/2010/main" val="0"/>
              </a:ext>
            </a:extLst>
          </a:blip>
          <a:srcRect l="24138" t="35599" r="25659" b="41761"/>
          <a:stretch/>
        </p:blipFill>
        <p:spPr>
          <a:xfrm>
            <a:off x="3647728" y="4482832"/>
            <a:ext cx="4752528" cy="1656184"/>
          </a:xfrm>
          <a:prstGeom prst="rect">
            <a:avLst/>
          </a:prstGeom>
        </p:spPr>
      </p:pic>
    </p:spTree>
    <p:extLst>
      <p:ext uri="{BB962C8B-B14F-4D97-AF65-F5344CB8AC3E}">
        <p14:creationId xmlns:p14="http://schemas.microsoft.com/office/powerpoint/2010/main" val="28911440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43"/>
          <p:cNvSpPr txBox="1">
            <a:spLocks noGrp="1"/>
          </p:cNvSpPr>
          <p:nvPr>
            <p:ph type="body" idx="1"/>
          </p:nvPr>
        </p:nvSpPr>
        <p:spPr>
          <a:xfrm>
            <a:off x="609600" y="1196752"/>
            <a:ext cx="10972800" cy="4746849"/>
          </a:xfrm>
          <a:prstGeom prst="rect">
            <a:avLst/>
          </a:prstGeom>
          <a:noFill/>
          <a:ln>
            <a:noFill/>
          </a:ln>
        </p:spPr>
        <p:txBody>
          <a:bodyPr spcFirstLastPara="1" wrap="square" lIns="0" tIns="45700" rIns="91425" bIns="45700" anchor="t" anchorCtr="0">
            <a:noAutofit/>
          </a:bodyPr>
          <a:lstStyle>
            <a:lvl1pPr marL="457200" lvl="0" indent="-355600" algn="l">
              <a:spcBef>
                <a:spcPts val="1800"/>
              </a:spcBef>
              <a:spcAft>
                <a:spcPts val="0"/>
              </a:spcAft>
              <a:buClr>
                <a:schemeClr val="dk1"/>
              </a:buClr>
              <a:buSzPts val="2000"/>
              <a:buChar char="•"/>
              <a:defRPr>
                <a:latin typeface="Imago" pitchFamily="2" charset="0"/>
              </a:defRPr>
            </a:lvl1pPr>
            <a:lvl2pPr marL="914400" lvl="1" indent="-342900" algn="l">
              <a:spcBef>
                <a:spcPts val="600"/>
              </a:spcBef>
              <a:spcAft>
                <a:spcPts val="0"/>
              </a:spcAft>
              <a:buClr>
                <a:schemeClr val="dk1"/>
              </a:buClr>
              <a:buSzPts val="1800"/>
              <a:buChar char="–"/>
              <a:defRPr/>
            </a:lvl2pPr>
            <a:lvl3pPr marL="1371600" lvl="2" indent="-342900" algn="l">
              <a:spcBef>
                <a:spcPts val="600"/>
              </a:spcBef>
              <a:spcAft>
                <a:spcPts val="0"/>
              </a:spcAft>
              <a:buClr>
                <a:schemeClr val="dk1"/>
              </a:buClr>
              <a:buSzPts val="1800"/>
              <a:buChar char="•"/>
              <a:defRPr/>
            </a:lvl3pPr>
            <a:lvl4pPr marL="1828800" lvl="3" indent="-342900" algn="l">
              <a:spcBef>
                <a:spcPts val="600"/>
              </a:spcBef>
              <a:spcAft>
                <a:spcPts val="0"/>
              </a:spcAft>
              <a:buClr>
                <a:schemeClr val="dk1"/>
              </a:buClr>
              <a:buSzPts val="1800"/>
              <a:buChar char="–"/>
              <a:defRPr/>
            </a:lvl4pPr>
            <a:lvl5pPr marL="2286000" lvl="4" indent="-342900" algn="l">
              <a:spcBef>
                <a:spcPts val="6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6" name="Google Shape;26;p43"/>
          <p:cNvSpPr txBox="1">
            <a:spLocks noGrp="1"/>
          </p:cNvSpPr>
          <p:nvPr>
            <p:ph type="body" idx="2"/>
          </p:nvPr>
        </p:nvSpPr>
        <p:spPr>
          <a:xfrm>
            <a:off x="609600" y="6093296"/>
            <a:ext cx="9014792" cy="463104"/>
          </a:xfrm>
          <a:prstGeom prst="rect">
            <a:avLst/>
          </a:prstGeom>
          <a:noFill/>
          <a:ln>
            <a:noFill/>
          </a:ln>
        </p:spPr>
        <p:txBody>
          <a:bodyPr spcFirstLastPara="1" wrap="square" lIns="0" tIns="45700" rIns="91425" bIns="45700" anchor="b" anchorCtr="0">
            <a:noAutofit/>
          </a:bodyPr>
          <a:lstStyle>
            <a:lvl1pPr marL="457200" lvl="0" indent="-228600" algn="l">
              <a:spcBef>
                <a:spcPts val="0"/>
              </a:spcBef>
              <a:spcAft>
                <a:spcPts val="0"/>
              </a:spcAft>
              <a:buClr>
                <a:schemeClr val="dk1"/>
              </a:buClr>
              <a:buSzPts val="900"/>
              <a:buNone/>
              <a:defRPr sz="900">
                <a:latin typeface="Imago" pitchFamily="2" charset="0"/>
              </a:defRPr>
            </a:lvl1pPr>
            <a:lvl2pPr marL="914400" lvl="1" indent="-228600" algn="l">
              <a:spcBef>
                <a:spcPts val="300"/>
              </a:spcBef>
              <a:spcAft>
                <a:spcPts val="0"/>
              </a:spcAft>
              <a:buClr>
                <a:schemeClr val="dk1"/>
              </a:buClr>
              <a:buSzPts val="1200"/>
              <a:buNone/>
              <a:defRPr sz="1200"/>
            </a:lvl2pPr>
            <a:lvl3pPr marL="1371600" lvl="2" indent="-228600" algn="l">
              <a:spcBef>
                <a:spcPts val="240"/>
              </a:spcBef>
              <a:spcAft>
                <a:spcPts val="0"/>
              </a:spcAft>
              <a:buClr>
                <a:schemeClr val="dk1"/>
              </a:buClr>
              <a:buSzPts val="1200"/>
              <a:buNone/>
              <a:defRPr sz="12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4074093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4"/>
          <p:cNvSpPr txBox="1">
            <a:spLocks noGrp="1"/>
          </p:cNvSpPr>
          <p:nvPr>
            <p:ph type="body" idx="1"/>
          </p:nvPr>
        </p:nvSpPr>
        <p:spPr>
          <a:xfrm>
            <a:off x="609600" y="6093296"/>
            <a:ext cx="9014792" cy="463104"/>
          </a:xfrm>
          <a:prstGeom prst="rect">
            <a:avLst/>
          </a:prstGeom>
          <a:noFill/>
          <a:ln>
            <a:noFill/>
          </a:ln>
        </p:spPr>
        <p:txBody>
          <a:bodyPr spcFirstLastPara="1" wrap="square" lIns="0" tIns="45700" rIns="91425" bIns="45700" anchor="b" anchorCtr="0">
            <a:noAutofit/>
          </a:bodyPr>
          <a:lstStyle>
            <a:lvl1pPr marL="457200" lvl="0" indent="-228600" algn="l">
              <a:spcBef>
                <a:spcPts val="0"/>
              </a:spcBef>
              <a:spcAft>
                <a:spcPts val="0"/>
              </a:spcAft>
              <a:buClr>
                <a:schemeClr val="dk1"/>
              </a:buClr>
              <a:buSzPts val="900"/>
              <a:buNone/>
              <a:defRPr sz="900">
                <a:latin typeface="Imago" pitchFamily="2" charset="0"/>
              </a:defRPr>
            </a:lvl1pPr>
            <a:lvl2pPr marL="914400" lvl="1" indent="-228600" algn="l">
              <a:spcBef>
                <a:spcPts val="300"/>
              </a:spcBef>
              <a:spcAft>
                <a:spcPts val="0"/>
              </a:spcAft>
              <a:buClr>
                <a:schemeClr val="dk1"/>
              </a:buClr>
              <a:buSzPts val="1200"/>
              <a:buNone/>
              <a:defRPr sz="1200"/>
            </a:lvl2pPr>
            <a:lvl3pPr marL="1371600" lvl="2" indent="-228600" algn="l">
              <a:spcBef>
                <a:spcPts val="240"/>
              </a:spcBef>
              <a:spcAft>
                <a:spcPts val="0"/>
              </a:spcAft>
              <a:buClr>
                <a:schemeClr val="dk1"/>
              </a:buClr>
              <a:buSzPts val="1200"/>
              <a:buNone/>
              <a:defRPr sz="1200"/>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9604127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30"/>
        <p:cNvGrpSpPr/>
        <p:nvPr/>
      </p:nvGrpSpPr>
      <p:grpSpPr>
        <a:xfrm>
          <a:off x="0" y="0"/>
          <a:ext cx="0" cy="0"/>
          <a:chOff x="0" y="0"/>
          <a:chExt cx="0" cy="0"/>
        </a:xfrm>
      </p:grpSpPr>
      <p:sp>
        <p:nvSpPr>
          <p:cNvPr id="31" name="Google Shape;31;p45"/>
          <p:cNvSpPr/>
          <p:nvPr/>
        </p:nvSpPr>
        <p:spPr>
          <a:xfrm>
            <a:off x="0" y="0"/>
            <a:ext cx="12192000" cy="1988840"/>
          </a:xfrm>
          <a:prstGeom prst="rect">
            <a:avLst/>
          </a:prstGeom>
          <a:solidFill>
            <a:srgbClr val="0061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ea typeface="Arial"/>
              <a:cs typeface="Arial"/>
              <a:sym typeface="Arial"/>
            </a:endParaRPr>
          </a:p>
        </p:txBody>
      </p:sp>
      <p:sp>
        <p:nvSpPr>
          <p:cNvPr id="32" name="Google Shape;32;p45"/>
          <p:cNvSpPr txBox="1">
            <a:spLocks noGrp="1"/>
          </p:cNvSpPr>
          <p:nvPr>
            <p:ph type="title"/>
          </p:nvPr>
        </p:nvSpPr>
        <p:spPr>
          <a:xfrm>
            <a:off x="609600" y="2708920"/>
            <a:ext cx="10716684" cy="1362075"/>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lt1"/>
              </a:buClr>
              <a:buSzPts val="4000"/>
              <a:buFont typeface="Arial"/>
              <a:buNone/>
              <a:defRPr sz="4000" b="1" cap="none">
                <a:solidFill>
                  <a:schemeClr val="lt1"/>
                </a:solidFill>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33" name="Google Shape;33;p45" descr="white gray graphic2.png"/>
          <p:cNvPicPr preferRelativeResize="0"/>
          <p:nvPr/>
        </p:nvPicPr>
        <p:blipFill rotWithShape="1">
          <a:blip r:embed="rId2">
            <a:alphaModFix/>
          </a:blip>
          <a:srcRect l="53332" b="27329"/>
          <a:stretch/>
        </p:blipFill>
        <p:spPr>
          <a:xfrm rot="10800000" flipH="1">
            <a:off x="0" y="0"/>
            <a:ext cx="1133518" cy="1823596"/>
          </a:xfrm>
          <a:prstGeom prst="rect">
            <a:avLst/>
          </a:prstGeom>
          <a:noFill/>
          <a:ln>
            <a:noFill/>
          </a:ln>
        </p:spPr>
      </p:pic>
      <p:sp>
        <p:nvSpPr>
          <p:cNvPr id="34" name="Google Shape;34;p45"/>
          <p:cNvSpPr/>
          <p:nvPr/>
        </p:nvSpPr>
        <p:spPr>
          <a:xfrm>
            <a:off x="0" y="4130724"/>
            <a:ext cx="12192000" cy="36576"/>
          </a:xfrm>
          <a:prstGeom prst="rect">
            <a:avLst/>
          </a:prstGeom>
          <a:solidFill>
            <a:srgbClr val="FFFFF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FFFFFF"/>
                </a:solidFill>
                <a:latin typeface="Imago" pitchFamily="2" charset="0"/>
                <a:ea typeface="Arial"/>
                <a:cs typeface="Arial"/>
                <a:sym typeface="Arial"/>
              </a:rPr>
              <a:t>      </a:t>
            </a:r>
            <a:endParaRPr dirty="0">
              <a:latin typeface="Imago" pitchFamily="2" charset="0"/>
            </a:endParaRPr>
          </a:p>
        </p:txBody>
      </p:sp>
      <p:sp>
        <p:nvSpPr>
          <p:cNvPr id="35" name="Google Shape;35;p45"/>
          <p:cNvSpPr/>
          <p:nvPr/>
        </p:nvSpPr>
        <p:spPr>
          <a:xfrm>
            <a:off x="0" y="4869160"/>
            <a:ext cx="12192000" cy="1988840"/>
          </a:xfrm>
          <a:prstGeom prst="rect">
            <a:avLst/>
          </a:prstGeom>
          <a:solidFill>
            <a:srgbClr val="0061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ea typeface="Arial"/>
              <a:cs typeface="Arial"/>
              <a:sym typeface="Arial"/>
            </a:endParaRPr>
          </a:p>
        </p:txBody>
      </p:sp>
      <p:sp>
        <p:nvSpPr>
          <p:cNvPr id="36" name="Google Shape;36;p45"/>
          <p:cNvSpPr/>
          <p:nvPr/>
        </p:nvSpPr>
        <p:spPr>
          <a:xfrm>
            <a:off x="3851920" y="6678988"/>
            <a:ext cx="4488160" cy="22403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800" b="1" dirty="0">
                <a:solidFill>
                  <a:schemeClr val="lt1"/>
                </a:solidFill>
                <a:latin typeface="Imago" pitchFamily="2" charset="0"/>
                <a:ea typeface="Arial"/>
                <a:cs typeface="Arial"/>
                <a:sym typeface="Arial"/>
              </a:rPr>
              <a:t>FOR INTERNAL TRAINING PURPOSES ONLY – NOT FOR EXTERNAL USE</a:t>
            </a:r>
            <a:endParaRPr sz="800" b="1" dirty="0">
              <a:solidFill>
                <a:schemeClr val="lt1"/>
              </a:solidFill>
              <a:latin typeface="Imago" pitchFamily="2" charset="0"/>
              <a:ea typeface="Arial"/>
              <a:cs typeface="Arial"/>
              <a:sym typeface="Arial"/>
            </a:endParaRPr>
          </a:p>
        </p:txBody>
      </p:sp>
      <p:pic>
        <p:nvPicPr>
          <p:cNvPr id="37" name="Google Shape;37;p45"/>
          <p:cNvPicPr preferRelativeResize="0"/>
          <p:nvPr/>
        </p:nvPicPr>
        <p:blipFill rotWithShape="1">
          <a:blip r:embed="rId3">
            <a:alphaModFix/>
          </a:blip>
          <a:srcRect/>
          <a:stretch/>
        </p:blipFill>
        <p:spPr>
          <a:xfrm>
            <a:off x="9741694" y="6035935"/>
            <a:ext cx="1887170" cy="636840"/>
          </a:xfrm>
          <a:prstGeom prst="rect">
            <a:avLst/>
          </a:prstGeom>
          <a:noFill/>
          <a:ln>
            <a:noFill/>
          </a:ln>
        </p:spPr>
      </p:pic>
    </p:spTree>
    <p:extLst>
      <p:ext uri="{BB962C8B-B14F-4D97-AF65-F5344CB8AC3E}">
        <p14:creationId xmlns:p14="http://schemas.microsoft.com/office/powerpoint/2010/main" val="26785161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lvl="0" algn="l">
              <a:spcBef>
                <a:spcPts val="0"/>
              </a:spcBef>
              <a:spcAft>
                <a:spcPts val="0"/>
              </a:spcAft>
              <a:buClr>
                <a:schemeClr val="dk2"/>
              </a:buClr>
              <a:buSzPts val="2400"/>
              <a:buFont typeface="Arial"/>
              <a:buNone/>
              <a:defRPr>
                <a:latin typeface="Imago"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46"/>
          <p:cNvSpPr txBox="1">
            <a:spLocks noGrp="1"/>
          </p:cNvSpPr>
          <p:nvPr>
            <p:ph type="body" idx="1"/>
          </p:nvPr>
        </p:nvSpPr>
        <p:spPr>
          <a:xfrm>
            <a:off x="605367" y="1412876"/>
            <a:ext cx="10972800" cy="4787899"/>
          </a:xfrm>
          <a:prstGeom prst="rect">
            <a:avLst/>
          </a:prstGeom>
          <a:noFill/>
          <a:ln>
            <a:noFill/>
          </a:ln>
        </p:spPr>
        <p:txBody>
          <a:bodyPr spcFirstLastPara="1" wrap="square" lIns="0" tIns="45700" rIns="91425" bIns="45700" anchor="t" anchorCtr="0">
            <a:noAutofit/>
          </a:bodyPr>
          <a:lstStyle>
            <a:lvl1pPr marL="457200" lvl="0" indent="-355600" algn="l">
              <a:spcBef>
                <a:spcPts val="400"/>
              </a:spcBef>
              <a:spcAft>
                <a:spcPts val="0"/>
              </a:spcAft>
              <a:buClr>
                <a:schemeClr val="dk1"/>
              </a:buClr>
              <a:buSzPts val="2000"/>
              <a:buChar char="•"/>
              <a:defRPr>
                <a:latin typeface="Imago" pitchFamily="2" charset="0"/>
                <a:ea typeface="Imago" pitchFamily="2" charset="0"/>
                <a:cs typeface="Arial"/>
                <a:sym typeface="Arial"/>
              </a:defRPr>
            </a:lvl1pPr>
            <a:lvl2pPr marL="914400" lvl="1" indent="-342900" algn="l">
              <a:spcBef>
                <a:spcPts val="360"/>
              </a:spcBef>
              <a:spcAft>
                <a:spcPts val="0"/>
              </a:spcAft>
              <a:buClr>
                <a:schemeClr val="dk1"/>
              </a:buClr>
              <a:buSzPts val="1800"/>
              <a:buChar char="–"/>
              <a:defRPr>
                <a:latin typeface="Arial"/>
                <a:ea typeface="Arial"/>
                <a:cs typeface="Arial"/>
                <a:sym typeface="Arial"/>
              </a:defRPr>
            </a:lvl2pPr>
            <a:lvl3pPr marL="1371600" lvl="2" indent="-342900" algn="l">
              <a:spcBef>
                <a:spcPts val="360"/>
              </a:spcBef>
              <a:spcAft>
                <a:spcPts val="0"/>
              </a:spcAft>
              <a:buClr>
                <a:schemeClr val="dk1"/>
              </a:buClr>
              <a:buSzPts val="1800"/>
              <a:buChar char="•"/>
              <a:defRPr>
                <a:latin typeface="Arial"/>
                <a:ea typeface="Arial"/>
                <a:cs typeface="Arial"/>
                <a:sym typeface="Arial"/>
              </a:defRPr>
            </a:lvl3pPr>
            <a:lvl4pPr marL="1828800" lvl="3" indent="-342900" algn="l">
              <a:spcBef>
                <a:spcPts val="360"/>
              </a:spcBef>
              <a:spcAft>
                <a:spcPts val="0"/>
              </a:spcAft>
              <a:buClr>
                <a:schemeClr val="dk1"/>
              </a:buClr>
              <a:buSzPts val="1800"/>
              <a:buChar char="–"/>
              <a:defRPr>
                <a:latin typeface="Arial"/>
                <a:ea typeface="Arial"/>
                <a:cs typeface="Arial"/>
                <a:sym typeface="Arial"/>
              </a:defRPr>
            </a:lvl4pPr>
            <a:lvl5pPr marL="2286000" lvl="4" indent="-342900" algn="l">
              <a:spcBef>
                <a:spcPts val="360"/>
              </a:spcBef>
              <a:spcAft>
                <a:spcPts val="0"/>
              </a:spcAft>
              <a:buClr>
                <a:schemeClr val="dk1"/>
              </a:buClr>
              <a:buSzPts val="18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1" name="Google Shape;41;p46"/>
          <p:cNvSpPr/>
          <p:nvPr/>
        </p:nvSpPr>
        <p:spPr>
          <a:xfrm>
            <a:off x="10497016" y="122663"/>
            <a:ext cx="1486829" cy="7471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Imago" pitchFamily="2" charset="0"/>
              <a:ea typeface="Arial"/>
              <a:cs typeface="Arial"/>
              <a:sym typeface="Arial"/>
            </a:endParaRPr>
          </a:p>
        </p:txBody>
      </p:sp>
      <p:sp>
        <p:nvSpPr>
          <p:cNvPr id="42" name="Google Shape;42;p46"/>
          <p:cNvSpPr txBox="1">
            <a:spLocks noGrp="1"/>
          </p:cNvSpPr>
          <p:nvPr>
            <p:ph type="body" idx="2"/>
          </p:nvPr>
        </p:nvSpPr>
        <p:spPr>
          <a:xfrm>
            <a:off x="609601" y="6324600"/>
            <a:ext cx="5339404" cy="344488"/>
          </a:xfrm>
          <a:prstGeom prst="rect">
            <a:avLst/>
          </a:prstGeom>
          <a:noFill/>
          <a:ln>
            <a:noFill/>
          </a:ln>
        </p:spPr>
        <p:txBody>
          <a:bodyPr spcFirstLastPara="1" wrap="square" lIns="0" tIns="45700" rIns="91425" bIns="45700" anchor="b" anchorCtr="0">
            <a:noAutofit/>
          </a:bodyPr>
          <a:lstStyle>
            <a:lvl1pPr marL="457200" lvl="0" indent="-228600" algn="l">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3" name="Google Shape;43;p46"/>
          <p:cNvSpPr txBox="1">
            <a:spLocks noGrp="1"/>
          </p:cNvSpPr>
          <p:nvPr>
            <p:ph type="body" idx="3"/>
          </p:nvPr>
        </p:nvSpPr>
        <p:spPr>
          <a:xfrm>
            <a:off x="6260290" y="6324600"/>
            <a:ext cx="5322109" cy="344488"/>
          </a:xfrm>
          <a:prstGeom prst="rect">
            <a:avLst/>
          </a:prstGeom>
          <a:noFill/>
          <a:ln>
            <a:noFill/>
          </a:ln>
        </p:spPr>
        <p:txBody>
          <a:bodyPr spcFirstLastPara="1" wrap="square" lIns="0" tIns="45700" rIns="91425" bIns="45700" anchor="b" anchorCtr="0">
            <a:noAutofit/>
          </a:bodyPr>
          <a:lstStyle>
            <a:lvl1pPr marL="457200" lvl="0" indent="-228600" algn="r">
              <a:spcBef>
                <a:spcPts val="180"/>
              </a:spcBef>
              <a:spcAft>
                <a:spcPts val="0"/>
              </a:spcAft>
              <a:buClr>
                <a:schemeClr val="dk1"/>
              </a:buClr>
              <a:buSzPts val="900"/>
              <a:buNone/>
              <a:defRPr sz="900">
                <a:latin typeface="Imago" pitchFamily="2" charset="0"/>
                <a:ea typeface="Imago" pitchFamily="2" charset="0"/>
                <a:cs typeface="Arial"/>
                <a:sym typeface="Arial"/>
              </a:defRPr>
            </a:lvl1pPr>
            <a:lvl2pPr marL="914400" lvl="1" indent="-228600" algn="l">
              <a:spcBef>
                <a:spcPts val="200"/>
              </a:spcBef>
              <a:spcAft>
                <a:spcPts val="0"/>
              </a:spcAft>
              <a:buClr>
                <a:schemeClr val="dk1"/>
              </a:buClr>
              <a:buSzPts val="1000"/>
              <a:buNone/>
              <a:defRPr sz="1000"/>
            </a:lvl2pPr>
            <a:lvl3pPr marL="1371600" lvl="2" indent="-228600" algn="l">
              <a:spcBef>
                <a:spcPts val="180"/>
              </a:spcBef>
              <a:spcAft>
                <a:spcPts val="0"/>
              </a:spcAft>
              <a:buClr>
                <a:schemeClr val="dk1"/>
              </a:buClr>
              <a:buSzPts val="900"/>
              <a:buNone/>
              <a:defRPr sz="9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60184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2.emf"/><Relationship Id="rId2" Type="http://schemas.openxmlformats.org/officeDocument/2006/relationships/slideLayout" Target="../slideLayouts/slideLayout6.xml"/><Relationship Id="rId16"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image" Target="../media/image2.emf"/><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descr="white gray graphic2.png"/>
          <p:cNvPicPr preferRelativeResize="0"/>
          <p:nvPr/>
        </p:nvPicPr>
        <p:blipFill rotWithShape="1">
          <a:blip r:embed="rId6">
            <a:alphaModFix/>
          </a:blip>
          <a:srcRect l="53332" b="27329"/>
          <a:stretch/>
        </p:blipFill>
        <p:spPr>
          <a:xfrm rot="10800000" flipH="1">
            <a:off x="0" y="0"/>
            <a:ext cx="1133518" cy="1823596"/>
          </a:xfrm>
          <a:prstGeom prst="rect">
            <a:avLst/>
          </a:prstGeom>
          <a:noFill/>
          <a:ln>
            <a:noFill/>
          </a:ln>
        </p:spPr>
      </p:pic>
      <p:sp>
        <p:nvSpPr>
          <p:cNvPr id="11" name="Google Shape;11;p39"/>
          <p:cNvSpPr txBox="1">
            <a:spLocks noGrp="1"/>
          </p:cNvSpPr>
          <p:nvPr>
            <p:ph type="body" idx="1"/>
          </p:nvPr>
        </p:nvSpPr>
        <p:spPr>
          <a:xfrm>
            <a:off x="609600" y="1196752"/>
            <a:ext cx="10972800" cy="4746849"/>
          </a:xfrm>
          <a:prstGeom prst="rect">
            <a:avLst/>
          </a:prstGeom>
          <a:noFill/>
          <a:ln>
            <a:noFill/>
          </a:ln>
        </p:spPr>
        <p:txBody>
          <a:bodyPr spcFirstLastPara="1" wrap="square" lIns="0"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2" name="Google Shape;12;p39"/>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marR="0" lvl="0" algn="l" rtl="0">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39"/>
          <p:cNvSpPr/>
          <p:nvPr/>
        </p:nvSpPr>
        <p:spPr>
          <a:xfrm>
            <a:off x="0" y="1045029"/>
            <a:ext cx="12192000" cy="36576"/>
          </a:xfrm>
          <a:prstGeom prst="rect">
            <a:avLst/>
          </a:prstGeom>
          <a:solidFill>
            <a:srgbClr val="0066C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Imago" pitchFamily="2" charset="0"/>
              <a:ea typeface="Arial"/>
              <a:cs typeface="Arial"/>
              <a:sym typeface="Arial"/>
            </a:endParaRPr>
          </a:p>
        </p:txBody>
      </p:sp>
      <p:sp>
        <p:nvSpPr>
          <p:cNvPr id="15" name="Google Shape;15;p39"/>
          <p:cNvSpPr/>
          <p:nvPr/>
        </p:nvSpPr>
        <p:spPr>
          <a:xfrm>
            <a:off x="3851920" y="6678988"/>
            <a:ext cx="4488160" cy="2239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800" b="1" i="0" u="none" strike="noStrike" cap="none" dirty="0">
                <a:solidFill>
                  <a:schemeClr val="dk1"/>
                </a:solidFill>
                <a:latin typeface="Imago" pitchFamily="2" charset="0"/>
                <a:ea typeface="Arial"/>
                <a:cs typeface="Arial"/>
                <a:sym typeface="Arial"/>
              </a:rPr>
              <a:t>FOR INTERNAL TRAINING PURPOSES ONLY – NOT FOR EXTERNAL USE</a:t>
            </a:r>
            <a:endParaRPr sz="800" b="1" i="0" u="none" strike="noStrike" cap="none" dirty="0">
              <a:solidFill>
                <a:schemeClr val="dk1"/>
              </a:solidFill>
              <a:latin typeface="Imago" pitchFamily="2" charset="0"/>
              <a:ea typeface="Arial"/>
              <a:cs typeface="Arial"/>
              <a:sym typeface="Arial"/>
            </a:endParaRPr>
          </a:p>
        </p:txBody>
      </p:sp>
      <p:pic>
        <p:nvPicPr>
          <p:cNvPr id="8" name="Picture 7" descr="Train_Trainer_Logo_Frev.ai"/>
          <p:cNvPicPr>
            <a:picLocks noChangeAspect="1"/>
          </p:cNvPicPr>
          <p:nvPr userDrawn="1"/>
        </p:nvPicPr>
        <p:blipFill rotWithShape="1">
          <a:blip r:embed="rId7" cstate="print">
            <a:extLst>
              <a:ext uri="{28A0092B-C50C-407E-A947-70E740481C1C}">
                <a14:useLocalDpi xmlns:a14="http://schemas.microsoft.com/office/drawing/2010/main" val="0"/>
              </a:ext>
            </a:extLst>
          </a:blip>
          <a:srcRect l="18102" t="33654" r="21578" b="40385"/>
          <a:stretch/>
        </p:blipFill>
        <p:spPr>
          <a:xfrm>
            <a:off x="9408368" y="5943600"/>
            <a:ext cx="2438400" cy="802889"/>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mago" pitchFamily="2" charset="0"/>
          <a:ea typeface="Imago"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mago" pitchFamily="2" charset="0"/>
          <a:ea typeface="Imago"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750">
          <p15:clr>
            <a:srgbClr val="F26B43"/>
          </p15:clr>
        </p15:guide>
        <p15:guide id="4" orient="horz" pos="375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1" descr="white gray graphic2.png"/>
          <p:cNvPicPr preferRelativeResize="0"/>
          <p:nvPr/>
        </p:nvPicPr>
        <p:blipFill rotWithShape="1">
          <a:blip r:embed="rId16">
            <a:alphaModFix/>
          </a:blip>
          <a:srcRect l="53332" b="27329"/>
          <a:stretch/>
        </p:blipFill>
        <p:spPr>
          <a:xfrm rot="10800000" flipH="1">
            <a:off x="0" y="0"/>
            <a:ext cx="1133518" cy="1823596"/>
          </a:xfrm>
          <a:prstGeom prst="rect">
            <a:avLst/>
          </a:prstGeom>
          <a:noFill/>
          <a:ln>
            <a:noFill/>
          </a:ln>
        </p:spPr>
      </p:pic>
      <p:sp>
        <p:nvSpPr>
          <p:cNvPr id="11" name="Google Shape;11;p41"/>
          <p:cNvSpPr txBox="1">
            <a:spLocks noGrp="1"/>
          </p:cNvSpPr>
          <p:nvPr>
            <p:ph type="body" idx="1"/>
          </p:nvPr>
        </p:nvSpPr>
        <p:spPr>
          <a:xfrm>
            <a:off x="609600" y="1196752"/>
            <a:ext cx="10972800" cy="4746849"/>
          </a:xfrm>
          <a:prstGeom prst="rect">
            <a:avLst/>
          </a:prstGeom>
          <a:noFill/>
          <a:ln>
            <a:noFill/>
          </a:ln>
        </p:spPr>
        <p:txBody>
          <a:bodyPr spcFirstLastPara="1" wrap="square" lIns="0"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2" name="Google Shape;12;p41"/>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lvl1pPr marR="0" lvl="0" algn="l" rtl="0">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41"/>
          <p:cNvSpPr/>
          <p:nvPr/>
        </p:nvSpPr>
        <p:spPr>
          <a:xfrm>
            <a:off x="0" y="1045029"/>
            <a:ext cx="12192000" cy="36576"/>
          </a:xfrm>
          <a:prstGeom prst="rect">
            <a:avLst/>
          </a:prstGeom>
          <a:solidFill>
            <a:srgbClr val="0066C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Imago" pitchFamily="2" charset="0"/>
              <a:ea typeface="Arial"/>
              <a:cs typeface="Arial"/>
              <a:sym typeface="Arial"/>
            </a:endParaRPr>
          </a:p>
        </p:txBody>
      </p:sp>
      <p:sp>
        <p:nvSpPr>
          <p:cNvPr id="15" name="Google Shape;15;p41"/>
          <p:cNvSpPr/>
          <p:nvPr/>
        </p:nvSpPr>
        <p:spPr>
          <a:xfrm>
            <a:off x="3851920" y="6678988"/>
            <a:ext cx="4488160" cy="22403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800" b="1" i="0" u="none" strike="noStrike" cap="none" dirty="0">
                <a:solidFill>
                  <a:schemeClr val="dk1"/>
                </a:solidFill>
                <a:latin typeface="Imago" pitchFamily="2" charset="0"/>
                <a:ea typeface="Arial"/>
                <a:cs typeface="Arial"/>
                <a:sym typeface="Arial"/>
              </a:rPr>
              <a:t>FOR INTERNAL TRAINING PURPOSES ONLY – NOT FOR EXTERNAL USE</a:t>
            </a:r>
            <a:endParaRPr sz="800" b="1" i="0" u="none" strike="noStrike" cap="none" dirty="0">
              <a:solidFill>
                <a:schemeClr val="dk1"/>
              </a:solidFill>
              <a:latin typeface="Imago" pitchFamily="2" charset="0"/>
              <a:ea typeface="Arial"/>
              <a:cs typeface="Arial"/>
              <a:sym typeface="Arial"/>
            </a:endParaRPr>
          </a:p>
        </p:txBody>
      </p:sp>
      <p:pic>
        <p:nvPicPr>
          <p:cNvPr id="8" name="Picture 7" descr="Train_Trainer_Logo_Frev.ai"/>
          <p:cNvPicPr>
            <a:picLocks noChangeAspect="1"/>
          </p:cNvPicPr>
          <p:nvPr userDrawn="1"/>
        </p:nvPicPr>
        <p:blipFill rotWithShape="1">
          <a:blip r:embed="rId17" cstate="print">
            <a:extLst>
              <a:ext uri="{28A0092B-C50C-407E-A947-70E740481C1C}">
                <a14:useLocalDpi xmlns:a14="http://schemas.microsoft.com/office/drawing/2010/main" val="0"/>
              </a:ext>
            </a:extLst>
          </a:blip>
          <a:srcRect l="18102" t="33654" r="21578" b="40385"/>
          <a:stretch/>
        </p:blipFill>
        <p:spPr>
          <a:xfrm>
            <a:off x="9408368" y="5943600"/>
            <a:ext cx="2438400" cy="802889"/>
          </a:xfrm>
          <a:prstGeom prst="rect">
            <a:avLst/>
          </a:prstGeom>
        </p:spPr>
      </p:pic>
    </p:spTree>
    <p:extLst>
      <p:ext uri="{BB962C8B-B14F-4D97-AF65-F5344CB8AC3E}">
        <p14:creationId xmlns:p14="http://schemas.microsoft.com/office/powerpoint/2010/main" val="1461220575"/>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mago" pitchFamily="2" charset="0"/>
          <a:ea typeface="Imago"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mago" pitchFamily="2" charset="0"/>
          <a:ea typeface="Imago"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750">
          <p15:clr>
            <a:srgbClr val="F26B43"/>
          </p15:clr>
        </p15:guide>
        <p15:guide id="4" orient="horz" pos="375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white gray graphic2.png"/>
          <p:cNvPicPr>
            <a:picLocks noChangeAspect="1"/>
          </p:cNvPicPr>
          <p:nvPr userDrawn="1"/>
        </p:nvPicPr>
        <p:blipFill rotWithShape="1">
          <a:blip r:embed="rId33" cstate="print">
            <a:alphaModFix/>
            <a:extLst>
              <a:ext uri="{28A0092B-C50C-407E-A947-70E740481C1C}">
                <a14:useLocalDpi xmlns:a14="http://schemas.microsoft.com/office/drawing/2010/main" val="0"/>
              </a:ext>
            </a:extLst>
          </a:blip>
          <a:srcRect l="53333" b="27330"/>
          <a:stretch/>
        </p:blipFill>
        <p:spPr>
          <a:xfrm flipV="1">
            <a:off x="0" y="0"/>
            <a:ext cx="1133518" cy="1823596"/>
          </a:xfrm>
          <a:prstGeom prst="rect">
            <a:avLst/>
          </a:prstGeom>
        </p:spPr>
      </p:pic>
      <p:sp>
        <p:nvSpPr>
          <p:cNvPr id="3" name="Text Placeholder 2"/>
          <p:cNvSpPr>
            <a:spLocks noGrp="1"/>
          </p:cNvSpPr>
          <p:nvPr>
            <p:ph type="body" idx="1"/>
          </p:nvPr>
        </p:nvSpPr>
        <p:spPr>
          <a:xfrm>
            <a:off x="609600" y="1196752"/>
            <a:ext cx="10972800" cy="4746849"/>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152400"/>
            <a:ext cx="10972800" cy="827476"/>
          </a:xfrm>
          <a:prstGeom prst="rect">
            <a:avLst/>
          </a:prstGeom>
        </p:spPr>
        <p:txBody>
          <a:bodyPr vert="horz" lIns="0" tIns="45720" rIns="91440" bIns="45720" rtlCol="0" anchor="b" anchorCtr="0">
            <a:noAutofit/>
          </a:bodyPr>
          <a:lstStyle/>
          <a:p>
            <a:r>
              <a:rPr lang="en-US" dirty="0"/>
              <a:t>Click to edit Master title style</a:t>
            </a:r>
          </a:p>
        </p:txBody>
      </p:sp>
      <p:sp>
        <p:nvSpPr>
          <p:cNvPr id="9" name="Rectangle 8"/>
          <p:cNvSpPr/>
          <p:nvPr userDrawn="1"/>
        </p:nvSpPr>
        <p:spPr>
          <a:xfrm>
            <a:off x="0" y="1045029"/>
            <a:ext cx="12192000" cy="36576"/>
          </a:xfrm>
          <a:prstGeom prst="rect">
            <a:avLst/>
          </a:prstGeom>
          <a:solidFill>
            <a:srgbClr val="0066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2" name="Picture 11" descr="Train_Trainer_Logo_Frev.ai"/>
          <p:cNvPicPr>
            <a:picLocks noChangeAspect="1"/>
          </p:cNvPicPr>
          <p:nvPr userDrawn="1"/>
        </p:nvPicPr>
        <p:blipFill rotWithShape="1">
          <a:blip r:embed="rId34" cstate="print">
            <a:extLst>
              <a:ext uri="{28A0092B-C50C-407E-A947-70E740481C1C}">
                <a14:useLocalDpi xmlns:a14="http://schemas.microsoft.com/office/drawing/2010/main" val="0"/>
              </a:ext>
            </a:extLst>
          </a:blip>
          <a:srcRect l="18102" t="33654" r="21578" b="40385"/>
          <a:stretch/>
        </p:blipFill>
        <p:spPr>
          <a:xfrm>
            <a:off x="9408368" y="5943600"/>
            <a:ext cx="2438400" cy="802889"/>
          </a:xfrm>
          <a:prstGeom prst="rect">
            <a:avLst/>
          </a:prstGeom>
        </p:spPr>
      </p:pic>
      <p:sp>
        <p:nvSpPr>
          <p:cNvPr id="7" name="Rectangle 6"/>
          <p:cNvSpPr/>
          <p:nvPr userDrawn="1"/>
        </p:nvSpPr>
        <p:spPr>
          <a:xfrm>
            <a:off x="3851920" y="6678988"/>
            <a:ext cx="4488160" cy="216662"/>
          </a:xfrm>
          <a:prstGeom prst="rect">
            <a:avLst/>
          </a:prstGeom>
        </p:spPr>
        <p:txBody>
          <a:bodyPr wrap="square">
            <a:spAutoFit/>
          </a:bodyPr>
          <a:lstStyle/>
          <a:p>
            <a:pPr algn="ctr">
              <a:lnSpc>
                <a:spcPct val="107000"/>
              </a:lnSpc>
              <a:spcAft>
                <a:spcPts val="0"/>
              </a:spcAft>
            </a:pPr>
            <a:r>
              <a:rPr lang="de-DE" sz="800" b="1" dirty="0">
                <a:latin typeface="Imago" pitchFamily="2" charset="0"/>
                <a:ea typeface="Calibri" panose="020F0502020204030204" pitchFamily="34" charset="0"/>
                <a:cs typeface="Arial" panose="020B0604020202020204" pitchFamily="34" charset="0"/>
              </a:rPr>
              <a:t>FOR INTERNAL TRAINING PURPOSES ONLY – NOT FOR EXTERNAL USE</a:t>
            </a:r>
            <a:endParaRPr lang="en-GB" sz="800" b="1" dirty="0">
              <a:latin typeface="Imago"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68042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91" r:id="rId7"/>
    <p:sldLayoutId id="2147483692" r:id="rId8"/>
    <p:sldLayoutId id="2147483693" r:id="rId9"/>
    <p:sldLayoutId id="2147483694" r:id="rId10"/>
    <p:sldLayoutId id="2147483696"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Lst>
  <p:transition>
    <p:fade/>
  </p:transition>
  <p:hf hdr="0" ftr="0" dt="0"/>
  <p:txStyles>
    <p:titleStyle>
      <a:lvl1pPr algn="l" defTabSz="457200" rtl="0" eaLnBrk="1" latinLnBrk="0" hangingPunct="1">
        <a:spcBef>
          <a:spcPct val="0"/>
        </a:spcBef>
        <a:buNone/>
        <a:defRPr sz="2400" b="1" i="0" kern="1200">
          <a:solidFill>
            <a:schemeClr val="tx2"/>
          </a:solidFill>
          <a:latin typeface="Imago" pitchFamily="2" charset="0"/>
          <a:ea typeface="+mj-ea"/>
          <a:cs typeface="Arial"/>
        </a:defRPr>
      </a:lvl1pPr>
    </p:titleStyle>
    <p:bodyStyle>
      <a:lvl1pPr marL="212725" indent="-212725" algn="l" defTabSz="457200" rtl="0" eaLnBrk="1" latinLnBrk="0" hangingPunct="1">
        <a:spcBef>
          <a:spcPct val="20000"/>
        </a:spcBef>
        <a:buFont typeface="Arial"/>
        <a:buChar char="•"/>
        <a:defRPr sz="2000" b="0" i="0" kern="1200">
          <a:solidFill>
            <a:schemeClr val="tx1"/>
          </a:solidFill>
          <a:latin typeface="Imago" pitchFamily="2" charset="0"/>
          <a:ea typeface="+mn-ea"/>
          <a:cs typeface="Arial"/>
        </a:defRPr>
      </a:lvl1pPr>
      <a:lvl2pPr marL="541338" indent="-285750" algn="l" defTabSz="457200" rtl="0" eaLnBrk="1" latinLnBrk="0" hangingPunct="1">
        <a:spcBef>
          <a:spcPct val="20000"/>
        </a:spcBef>
        <a:buFont typeface="Arial"/>
        <a:buChar char="–"/>
        <a:defRPr sz="1800" kern="1200">
          <a:solidFill>
            <a:schemeClr val="tx1"/>
          </a:solidFill>
          <a:latin typeface="Imago" pitchFamily="2" charset="0"/>
          <a:ea typeface="+mn-ea"/>
          <a:cs typeface="Arial"/>
        </a:defRPr>
      </a:lvl2pPr>
      <a:lvl3pPr marL="808038" indent="-228600" algn="l" defTabSz="457200" rtl="0" eaLnBrk="1" latinLnBrk="0" hangingPunct="1">
        <a:spcBef>
          <a:spcPct val="20000"/>
        </a:spcBef>
        <a:buFont typeface="Arial"/>
        <a:buChar char="•"/>
        <a:defRPr sz="1800" kern="1200">
          <a:solidFill>
            <a:schemeClr val="tx1"/>
          </a:solidFill>
          <a:latin typeface="Imago" pitchFamily="2" charset="0"/>
          <a:ea typeface="+mn-ea"/>
          <a:cs typeface="Arial"/>
        </a:defRPr>
      </a:lvl3pPr>
      <a:lvl4pPr marL="1096963" indent="-228600" algn="l" defTabSz="457200" rtl="0" eaLnBrk="1" latinLnBrk="0" hangingPunct="1">
        <a:spcBef>
          <a:spcPct val="20000"/>
        </a:spcBef>
        <a:buFont typeface="Arial"/>
        <a:buChar char="–"/>
        <a:defRPr sz="1800" kern="1200">
          <a:solidFill>
            <a:schemeClr val="tx1"/>
          </a:solidFill>
          <a:latin typeface="Imago" pitchFamily="2" charset="0"/>
          <a:ea typeface="+mn-ea"/>
          <a:cs typeface="Arial"/>
        </a:defRPr>
      </a:lvl4pPr>
      <a:lvl5pPr marL="1333500" indent="-228600" algn="l" defTabSz="457200" rtl="0" eaLnBrk="1" latinLnBrk="0" hangingPunct="1">
        <a:spcBef>
          <a:spcPct val="20000"/>
        </a:spcBef>
        <a:buFont typeface="Arial"/>
        <a:buChar char="»"/>
        <a:defRPr sz="1800" kern="1200">
          <a:solidFill>
            <a:schemeClr val="tx1"/>
          </a:solidFill>
          <a:latin typeface="Imago"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750">
          <p15:clr>
            <a:srgbClr val="F26B43"/>
          </p15:clr>
        </p15:guide>
        <p15:guide id="4" orient="horz" pos="375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0.png"/><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9.xml"/><Relationship Id="rId16"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2.pn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s://www.aan.com/Guidelines/home/GetGuidelineContent/90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609600" y="2708920"/>
            <a:ext cx="10716684" cy="1362075"/>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lt1"/>
              </a:buClr>
              <a:buSzPts val="4000"/>
              <a:buFont typeface="Arial"/>
              <a:buNone/>
            </a:pPr>
            <a:r>
              <a:rPr lang="en-GB" dirty="0">
                <a:solidFill>
                  <a:srgbClr val="0061A1"/>
                </a:solidFill>
              </a:rPr>
              <a:t/>
            </a:r>
            <a:br>
              <a:rPr lang="en-GB" dirty="0">
                <a:solidFill>
                  <a:srgbClr val="0061A1"/>
                </a:solidFill>
              </a:rPr>
            </a:br>
            <a:r>
              <a:rPr lang="en-GB" dirty="0" smtClean="0">
                <a:solidFill>
                  <a:srgbClr val="0061A1"/>
                </a:solidFill>
              </a:rPr>
              <a:t>Introduction </a:t>
            </a:r>
            <a:r>
              <a:rPr lang="en-GB" dirty="0">
                <a:solidFill>
                  <a:srgbClr val="0061A1"/>
                </a:solidFill>
              </a:rPr>
              <a:t>to MS </a:t>
            </a:r>
            <a:endParaRPr dirty="0">
              <a:solidFill>
                <a:srgbClr val="0061A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Overview of a typical immune response to pathogens</a:t>
            </a:r>
            <a:endParaRPr dirty="0"/>
          </a:p>
        </p:txBody>
      </p:sp>
      <p:cxnSp>
        <p:nvCxnSpPr>
          <p:cNvPr id="651" name="Google Shape;651;p25"/>
          <p:cNvCxnSpPr/>
          <p:nvPr/>
        </p:nvCxnSpPr>
        <p:spPr>
          <a:xfrm>
            <a:off x="6096000" y="1340768"/>
            <a:ext cx="0" cy="4775200"/>
          </a:xfrm>
          <a:prstGeom prst="straightConnector1">
            <a:avLst/>
          </a:prstGeom>
          <a:noFill/>
          <a:ln w="38100" cap="flat" cmpd="sng">
            <a:solidFill>
              <a:schemeClr val="lt1"/>
            </a:solidFill>
            <a:prstDash val="solid"/>
            <a:round/>
            <a:headEnd type="none" w="sm" len="sm"/>
            <a:tailEnd type="none" w="sm" len="sm"/>
          </a:ln>
        </p:spPr>
      </p:cxnSp>
      <p:sp>
        <p:nvSpPr>
          <p:cNvPr id="652" name="Google Shape;652;p25"/>
          <p:cNvSpPr txBox="1"/>
          <p:nvPr/>
        </p:nvSpPr>
        <p:spPr>
          <a:xfrm>
            <a:off x="623190" y="1185141"/>
            <a:ext cx="5472809" cy="369001"/>
          </a:xfrm>
          <a:prstGeom prst="rect">
            <a:avLst/>
          </a:prstGeom>
          <a:solidFill>
            <a:schemeClr val="bg2"/>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Imago" pitchFamily="2" charset="0"/>
                <a:cs typeface="Arial"/>
                <a:sym typeface="Arial"/>
              </a:rPr>
              <a:t>Innate immunity</a:t>
            </a:r>
            <a:endParaRPr kumimoji="0" sz="140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653" name="Google Shape;653;p25"/>
          <p:cNvSpPr txBox="1"/>
          <p:nvPr/>
        </p:nvSpPr>
        <p:spPr>
          <a:xfrm>
            <a:off x="6095998" y="1185141"/>
            <a:ext cx="5486401" cy="369001"/>
          </a:xfrm>
          <a:prstGeom prst="rect">
            <a:avLst/>
          </a:prstGeom>
          <a:solidFill>
            <a:schemeClr val="accent6"/>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Imago" pitchFamily="2" charset="0"/>
                <a:cs typeface="Arial"/>
                <a:sym typeface="Arial"/>
              </a:rPr>
              <a:t>Adaptive immunity</a:t>
            </a:r>
            <a:endParaRPr kumimoji="0" sz="1800" b="1"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654" name="Google Shape;654;p25"/>
          <p:cNvSpPr/>
          <p:nvPr/>
        </p:nvSpPr>
        <p:spPr>
          <a:xfrm>
            <a:off x="623191" y="1737453"/>
            <a:ext cx="2708732" cy="10080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Innate response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55" name="Google Shape;655;p25"/>
          <p:cNvSpPr/>
          <p:nvPr/>
        </p:nvSpPr>
        <p:spPr>
          <a:xfrm>
            <a:off x="3388801" y="1737453"/>
            <a:ext cx="2707200" cy="1008000"/>
          </a:xfrm>
          <a:prstGeom prst="homePlate">
            <a:avLst>
              <a:gd name="adj" fmla="val 50000"/>
            </a:avLst>
          </a:prstGeom>
          <a:solidFill>
            <a:srgbClr val="73C6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Antigen presentation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56" name="Google Shape;656;p25"/>
          <p:cNvSpPr/>
          <p:nvPr/>
        </p:nvSpPr>
        <p:spPr>
          <a:xfrm>
            <a:off x="6152879" y="1738249"/>
            <a:ext cx="2707200" cy="100800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Adaptive response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57" name="Google Shape;657;p25"/>
          <p:cNvSpPr/>
          <p:nvPr/>
        </p:nvSpPr>
        <p:spPr>
          <a:xfrm>
            <a:off x="8933602" y="1738249"/>
            <a:ext cx="2707200" cy="1008000"/>
          </a:xfrm>
          <a:prstGeom prst="homePlate">
            <a:avLst>
              <a:gd name="adj" fmla="val 50000"/>
            </a:avLst>
          </a:prstGeom>
          <a:solidFill>
            <a:srgbClr val="89E4B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Response resolution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pic>
        <p:nvPicPr>
          <p:cNvPr id="1026" name="Picture 2" descr="Image result for immune response vs time"/>
          <p:cNvPicPr>
            <a:picLocks noChangeAspect="1" noChangeArrowheads="1"/>
          </p:cNvPicPr>
          <p:nvPr/>
        </p:nvPicPr>
        <p:blipFill rotWithShape="1">
          <a:blip r:embed="rId3">
            <a:extLst>
              <a:ext uri="{28A0092B-C50C-407E-A947-70E740481C1C}">
                <a14:useLocalDpi xmlns:a14="http://schemas.microsoft.com/office/drawing/2010/main" val="0"/>
              </a:ext>
            </a:extLst>
          </a:blip>
          <a:srcRect l="1528" t="5382" r="3881" b="2405"/>
          <a:stretch/>
        </p:blipFill>
        <p:spPr bwMode="auto">
          <a:xfrm>
            <a:off x="3507129" y="3141818"/>
            <a:ext cx="4937374" cy="3055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4952" y="3701815"/>
            <a:ext cx="232651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latin typeface="Imago" pitchFamily="2" charset="0"/>
                <a:cs typeface="Arial"/>
                <a:sym typeface="Arial"/>
              </a:rPr>
              <a:t>The immune response follows a typical path over time in response to pathogens</a:t>
            </a:r>
          </a:p>
        </p:txBody>
      </p:sp>
    </p:spTree>
    <p:extLst>
      <p:ext uri="{BB962C8B-B14F-4D97-AF65-F5344CB8AC3E}">
        <p14:creationId xmlns:p14="http://schemas.microsoft.com/office/powerpoint/2010/main" val="14976447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647"/>
        <p:cNvGrpSpPr/>
        <p:nvPr/>
      </p:nvGrpSpPr>
      <p:grpSpPr>
        <a:xfrm>
          <a:off x="0" y="0"/>
          <a:ext cx="0" cy="0"/>
          <a:chOff x="0" y="0"/>
          <a:chExt cx="0" cy="0"/>
        </a:xfrm>
      </p:grpSpPr>
      <p:sp>
        <p:nvSpPr>
          <p:cNvPr id="648" name="Google Shape;648;p25"/>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Overview of a typical immune response to pathogens</a:t>
            </a:r>
            <a:endParaRPr dirty="0"/>
          </a:p>
        </p:txBody>
      </p:sp>
      <p:sp>
        <p:nvSpPr>
          <p:cNvPr id="649" name="Google Shape;649;p25"/>
          <p:cNvSpPr txBox="1">
            <a:spLocks noGrp="1"/>
          </p:cNvSpPr>
          <p:nvPr>
            <p:ph type="body" idx="2"/>
          </p:nvPr>
        </p:nvSpPr>
        <p:spPr>
          <a:xfrm>
            <a:off x="623190" y="6227607"/>
            <a:ext cx="9014792" cy="463104"/>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1"/>
              </a:buClr>
              <a:buSzPts val="900"/>
              <a:buNone/>
            </a:pPr>
            <a:r>
              <a:rPr lang="en-GB" dirty="0"/>
              <a:t>BBB, blood-brain barrier; CNS, central nervous system.</a:t>
            </a:r>
          </a:p>
          <a:p>
            <a:pPr marL="0" lvl="0" indent="0"/>
            <a:r>
              <a:rPr lang="en-GB" dirty="0"/>
              <a:t>1. Murphy K (2012). </a:t>
            </a:r>
            <a:r>
              <a:rPr lang="en-GB" dirty="0" err="1"/>
              <a:t>Janeway’s</a:t>
            </a:r>
            <a:r>
              <a:rPr lang="en-GB" dirty="0"/>
              <a:t> </a:t>
            </a:r>
            <a:r>
              <a:rPr lang="en-GB" dirty="0" err="1"/>
              <a:t>Immunobiology</a:t>
            </a:r>
            <a:r>
              <a:rPr lang="en-GB" dirty="0"/>
              <a:t>. 8</a:t>
            </a:r>
            <a:r>
              <a:rPr lang="en-GB" baseline="30000" dirty="0"/>
              <a:t>th</a:t>
            </a:r>
            <a:r>
              <a:rPr lang="en-GB" dirty="0"/>
              <a:t> Ed. Garland Science;</a:t>
            </a:r>
            <a:br>
              <a:rPr lang="en-GB" dirty="0"/>
            </a:br>
            <a:r>
              <a:rPr lang="en-GB" dirty="0"/>
              <a:t>2. </a:t>
            </a:r>
            <a:r>
              <a:rPr lang="en-GB" dirty="0" err="1"/>
              <a:t>Sompayrac</a:t>
            </a:r>
            <a:r>
              <a:rPr lang="en-GB" dirty="0"/>
              <a:t> L (2008). How the Immune System Works. 3</a:t>
            </a:r>
            <a:r>
              <a:rPr lang="en-GB" baseline="30000" dirty="0"/>
              <a:t>rd</a:t>
            </a:r>
            <a:r>
              <a:rPr lang="en-GB" dirty="0"/>
              <a:t> Ed. Blackwell Publishing; </a:t>
            </a:r>
          </a:p>
          <a:p>
            <a:pPr marL="0" lvl="0" indent="0"/>
            <a:r>
              <a:rPr lang="en-GB" dirty="0"/>
              <a:t>3. Coyle PK (2011). MS: Pathology and Immunology. In Rizvi SA, Coyle PK (Eds.) </a:t>
            </a:r>
            <a:r>
              <a:rPr lang="en-GB" i="1" dirty="0"/>
              <a:t>Clinical </a:t>
            </a:r>
            <a:r>
              <a:rPr lang="en-GB" i="1" dirty="0" err="1"/>
              <a:t>Neuroimmunology</a:t>
            </a:r>
            <a:r>
              <a:rPr lang="en-GB" i="1" dirty="0"/>
              <a:t>: Multiple Sclerosis and Related Disorders</a:t>
            </a:r>
            <a:r>
              <a:rPr lang="en-GB" dirty="0"/>
              <a:t> (pp. 43–70). Humana Press;</a:t>
            </a:r>
          </a:p>
          <a:p>
            <a:pPr marL="0" lvl="0" indent="0"/>
            <a:r>
              <a:rPr lang="en-GB" dirty="0"/>
              <a:t>4. Bar-Or A</a:t>
            </a:r>
            <a:r>
              <a:rPr lang="en-GB" i="1" dirty="0"/>
              <a:t>. </a:t>
            </a:r>
            <a:r>
              <a:rPr lang="en-GB" i="1" dirty="0" err="1"/>
              <a:t>Semin</a:t>
            </a:r>
            <a:r>
              <a:rPr lang="en-GB" i="1" dirty="0"/>
              <a:t> </a:t>
            </a:r>
            <a:r>
              <a:rPr lang="en-GB" i="1" dirty="0" err="1"/>
              <a:t>Neurol</a:t>
            </a:r>
            <a:r>
              <a:rPr lang="en-GB" i="1" dirty="0"/>
              <a:t> </a:t>
            </a:r>
            <a:r>
              <a:rPr lang="en-GB" dirty="0"/>
              <a:t>2008;28:29–45.</a:t>
            </a:r>
            <a:endParaRPr dirty="0"/>
          </a:p>
        </p:txBody>
      </p:sp>
      <p:cxnSp>
        <p:nvCxnSpPr>
          <p:cNvPr id="651" name="Google Shape;651;p25"/>
          <p:cNvCxnSpPr/>
          <p:nvPr/>
        </p:nvCxnSpPr>
        <p:spPr>
          <a:xfrm>
            <a:off x="6096000" y="1340768"/>
            <a:ext cx="0" cy="4775200"/>
          </a:xfrm>
          <a:prstGeom prst="straightConnector1">
            <a:avLst/>
          </a:prstGeom>
          <a:noFill/>
          <a:ln w="38100" cap="flat" cmpd="sng">
            <a:solidFill>
              <a:schemeClr val="lt1"/>
            </a:solidFill>
            <a:prstDash val="solid"/>
            <a:round/>
            <a:headEnd type="none" w="sm" len="sm"/>
            <a:tailEnd type="none" w="sm" len="sm"/>
          </a:ln>
        </p:spPr>
      </p:cxnSp>
      <p:sp>
        <p:nvSpPr>
          <p:cNvPr id="652" name="Google Shape;652;p25"/>
          <p:cNvSpPr txBox="1"/>
          <p:nvPr/>
        </p:nvSpPr>
        <p:spPr>
          <a:xfrm>
            <a:off x="623190" y="1185141"/>
            <a:ext cx="5472809" cy="369001"/>
          </a:xfrm>
          <a:prstGeom prst="rect">
            <a:avLst/>
          </a:prstGeom>
          <a:solidFill>
            <a:schemeClr val="bg2"/>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Imago" pitchFamily="2" charset="0"/>
                <a:cs typeface="Arial"/>
                <a:sym typeface="Arial"/>
              </a:rPr>
              <a:t>Innate immunity</a:t>
            </a:r>
            <a:endParaRPr kumimoji="0" sz="140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653" name="Google Shape;653;p25"/>
          <p:cNvSpPr txBox="1"/>
          <p:nvPr/>
        </p:nvSpPr>
        <p:spPr>
          <a:xfrm>
            <a:off x="6095998" y="1185141"/>
            <a:ext cx="5486401" cy="36900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Imago" pitchFamily="2" charset="0"/>
                <a:cs typeface="Arial"/>
                <a:sym typeface="Arial"/>
              </a:rPr>
              <a:t>Adaptive immunity</a:t>
            </a:r>
            <a:endParaRPr kumimoji="0" sz="1800" b="1"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654" name="Google Shape;654;p25"/>
          <p:cNvSpPr/>
          <p:nvPr/>
        </p:nvSpPr>
        <p:spPr>
          <a:xfrm>
            <a:off x="623191" y="1737453"/>
            <a:ext cx="2708732" cy="1008000"/>
          </a:xfrm>
          <a:prstGeom prst="homePlate">
            <a:avLst>
              <a:gd name="adj" fmla="val 50000"/>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Innate response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55" name="Google Shape;655;p25"/>
          <p:cNvSpPr/>
          <p:nvPr/>
        </p:nvSpPr>
        <p:spPr>
          <a:xfrm>
            <a:off x="3388801" y="1737453"/>
            <a:ext cx="2707200" cy="1008000"/>
          </a:xfrm>
          <a:prstGeom prst="homePlate">
            <a:avLst>
              <a:gd name="adj" fmla="val 50000"/>
            </a:avLst>
          </a:prstGeom>
          <a:solidFill>
            <a:srgbClr val="73C6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Antigen presentation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56" name="Google Shape;656;p25"/>
          <p:cNvSpPr/>
          <p:nvPr/>
        </p:nvSpPr>
        <p:spPr>
          <a:xfrm>
            <a:off x="6152879" y="1738249"/>
            <a:ext cx="2707200" cy="1008000"/>
          </a:xfrm>
          <a:prstGeom prst="homePlat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Adaptive response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57" name="Google Shape;657;p25"/>
          <p:cNvSpPr/>
          <p:nvPr/>
        </p:nvSpPr>
        <p:spPr>
          <a:xfrm>
            <a:off x="8933602" y="1738249"/>
            <a:ext cx="2707200" cy="1008000"/>
          </a:xfrm>
          <a:prstGeom prst="homePlate">
            <a:avLst>
              <a:gd name="adj" fmla="val 50000"/>
            </a:avLst>
          </a:prstGeom>
          <a:solidFill>
            <a:srgbClr val="89E4B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Response resolution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58" name="Google Shape;658;p25"/>
          <p:cNvSpPr txBox="1"/>
          <p:nvPr/>
        </p:nvSpPr>
        <p:spPr>
          <a:xfrm>
            <a:off x="587423" y="2852044"/>
            <a:ext cx="2744500" cy="22838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 fast, non-specific defence against pathogens (disease-causing microorganisms), comprised of first responder cells and proteins. Typically involves inflammation, pathogen killing and cell recruitment</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t>
            </a:r>
          </a:p>
        </p:txBody>
      </p:sp>
      <p:sp>
        <p:nvSpPr>
          <p:cNvPr id="659" name="Google Shape;659;p25"/>
          <p:cNvSpPr txBox="1"/>
          <p:nvPr/>
        </p:nvSpPr>
        <p:spPr>
          <a:xfrm>
            <a:off x="3327851" y="2852043"/>
            <a:ext cx="2825027" cy="228383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This is the link between the innate and adaptive immune responses. After innate response cells contact invader, or “antigen”, the antigen is presented to the cells of the adaptive immune system in order to continue the fight against an invader that has not been eradicated</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t>
            </a: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660" name="Google Shape;660;p25"/>
          <p:cNvSpPr txBox="1"/>
          <p:nvPr/>
        </p:nvSpPr>
        <p:spPr>
          <a:xfrm>
            <a:off x="6139026" y="2852041"/>
            <a:ext cx="2846935" cy="273565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 slower but longer-lasting and specific defence composed of lymphocytes (B and T cells). T cells both attack the invader and signal B cell production. B cells recognise the antigen and proliferate, differentiating into antibody-producing plasma cells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61" name="Google Shape;661;p25"/>
          <p:cNvSpPr txBox="1"/>
          <p:nvPr/>
        </p:nvSpPr>
        <p:spPr>
          <a:xfrm>
            <a:off x="8860077" y="2852041"/>
            <a:ext cx="2779201" cy="136660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400"/>
              <a:buFont typeface="Arial"/>
              <a:buNone/>
              <a:tabLst/>
              <a:defRPr/>
            </a:pP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Once an infection is eradicated, the immune system self-regulated to shut down the response and prevent host damage</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2</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 A portion of B cells will remain as memory cells to rapidly reactivate for the same antigen and some plasma cells survive for long periods as a source of antibodies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t>
            </a:r>
          </a:p>
        </p:txBody>
      </p:sp>
      <p:grpSp>
        <p:nvGrpSpPr>
          <p:cNvPr id="4" name="Group 3"/>
          <p:cNvGrpSpPr/>
          <p:nvPr/>
        </p:nvGrpSpPr>
        <p:grpSpPr>
          <a:xfrm>
            <a:off x="441962" y="4694625"/>
            <a:ext cx="5654038" cy="1249509"/>
            <a:chOff x="441962" y="4694625"/>
            <a:chExt cx="5654038" cy="1249509"/>
          </a:xfrm>
        </p:grpSpPr>
        <p:sp>
          <p:nvSpPr>
            <p:cNvPr id="2" name="Rectangle 1"/>
            <p:cNvSpPr/>
            <p:nvPr/>
          </p:nvSpPr>
          <p:spPr>
            <a:xfrm>
              <a:off x="441962" y="4967468"/>
              <a:ext cx="5654038" cy="976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Imago" pitchFamily="2" charset="0"/>
                  <a:ea typeface="+mn-ea"/>
                  <a:cs typeface="+mn-cs"/>
                  <a:sym typeface="Arial"/>
                </a:rPr>
                <a:t>Antigens are any molecule, such as a protein, that elicit an immune response and they can be present on both pathogens and healthy cells in the human body. Autoimmune diseases, such as MS, are caused by inappropriate immune responses to antigens on healthy human cells (called “self-antigens”), which are normally ignored by the immune system.</a:t>
              </a:r>
              <a:r>
                <a:rPr kumimoji="0" lang="en-GB" sz="1200" b="0" i="0" u="none" strike="noStrike" kern="0" cap="none" spc="0" normalizeH="0" baseline="30000" noProof="0" dirty="0">
                  <a:ln>
                    <a:noFill/>
                  </a:ln>
                  <a:solidFill>
                    <a:srgbClr val="FFFFFF"/>
                  </a:solidFill>
                  <a:effectLst/>
                  <a:uLnTx/>
                  <a:uFillTx/>
                  <a:latin typeface="Imago" pitchFamily="2" charset="0"/>
                  <a:ea typeface="+mn-ea"/>
                  <a:cs typeface="+mn-cs"/>
                  <a:sym typeface="Arial"/>
                </a:rPr>
                <a:t>3</a:t>
              </a:r>
              <a:endParaRPr kumimoji="0" lang="en-GB" sz="1200" b="0" i="0" u="none" strike="noStrike" kern="0" cap="none" spc="0" normalizeH="0" baseline="0" noProof="0" dirty="0">
                <a:ln>
                  <a:noFill/>
                </a:ln>
                <a:solidFill>
                  <a:srgbClr val="FFFFFF"/>
                </a:solidFill>
                <a:effectLst/>
                <a:uLnTx/>
                <a:uFillTx/>
                <a:latin typeface="Imago" pitchFamily="2" charset="0"/>
                <a:ea typeface="+mn-ea"/>
                <a:cs typeface="+mn-cs"/>
                <a:sym typeface="Arial"/>
              </a:endParaRPr>
            </a:p>
          </p:txBody>
        </p:sp>
        <p:sp>
          <p:nvSpPr>
            <p:cNvPr id="3" name="Isosceles Triangle 2"/>
            <p:cNvSpPr/>
            <p:nvPr/>
          </p:nvSpPr>
          <p:spPr>
            <a:xfrm>
              <a:off x="5116996" y="4694625"/>
              <a:ext cx="288956" cy="31992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Imago" pitchFamily="2" charset="0"/>
                <a:ea typeface="+mn-ea"/>
                <a:cs typeface="+mn-cs"/>
                <a:sym typeface="Arial"/>
              </a:endParaRPr>
            </a:p>
          </p:txBody>
        </p:sp>
      </p:grpSp>
      <p:grpSp>
        <p:nvGrpSpPr>
          <p:cNvPr id="19" name="Group 18"/>
          <p:cNvGrpSpPr/>
          <p:nvPr/>
        </p:nvGrpSpPr>
        <p:grpSpPr>
          <a:xfrm>
            <a:off x="6158942" y="4647660"/>
            <a:ext cx="5654038" cy="1296474"/>
            <a:chOff x="441962" y="4647660"/>
            <a:chExt cx="5654038" cy="1296474"/>
          </a:xfrm>
        </p:grpSpPr>
        <p:sp>
          <p:nvSpPr>
            <p:cNvPr id="20" name="Rectangle 19"/>
            <p:cNvSpPr/>
            <p:nvPr/>
          </p:nvSpPr>
          <p:spPr>
            <a:xfrm>
              <a:off x="441962" y="4967468"/>
              <a:ext cx="5654038" cy="976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Imago" pitchFamily="2" charset="0"/>
                  <a:ea typeface="+mn-ea"/>
                  <a:cs typeface="+mn-cs"/>
                  <a:sym typeface="Arial"/>
                </a:rPr>
                <a:t>In the currently accepted pathogenesis of MS</a:t>
              </a:r>
              <a:r>
                <a:rPr kumimoji="0" lang="en-GB" sz="1200" b="0" i="0" u="none" strike="noStrike" kern="0" cap="none" spc="0" normalizeH="0" baseline="30000" noProof="0" dirty="0">
                  <a:ln>
                    <a:noFill/>
                  </a:ln>
                  <a:solidFill>
                    <a:srgbClr val="FFFFFF"/>
                  </a:solidFill>
                  <a:effectLst/>
                  <a:uLnTx/>
                  <a:uFillTx/>
                  <a:latin typeface="Imago" pitchFamily="2" charset="0"/>
                  <a:ea typeface="+mn-ea"/>
                  <a:cs typeface="+mn-cs"/>
                  <a:sym typeface="Arial"/>
                </a:rPr>
                <a:t>3,4</a:t>
              </a:r>
              <a:r>
                <a:rPr kumimoji="0" lang="en-GB" sz="1200" b="0" i="0" u="none" strike="noStrike" kern="0" cap="none" spc="0" normalizeH="0" baseline="0" noProof="0" dirty="0">
                  <a:ln>
                    <a:noFill/>
                  </a:ln>
                  <a:solidFill>
                    <a:srgbClr val="FFFFFF"/>
                  </a:solidFill>
                  <a:effectLst/>
                  <a:uLnTx/>
                  <a:uFillTx/>
                  <a:latin typeface="Imago" pitchFamily="2" charset="0"/>
                  <a:ea typeface="+mn-ea"/>
                  <a:cs typeface="+mn-cs"/>
                  <a:sym typeface="Arial"/>
                </a:rPr>
                <a:t>, this response is targeted at the CNS. Lymphocytes cross the BBB and activate within the CNS, with B cells differentiating into autoantibody-producing plasma cells. These cells destroy the myelin sheath on neuronal axons and damage the neurons themselves through toxicity and production of cytokines. </a:t>
              </a:r>
            </a:p>
          </p:txBody>
        </p:sp>
        <p:sp>
          <p:nvSpPr>
            <p:cNvPr id="21" name="Isosceles Triangle 20"/>
            <p:cNvSpPr/>
            <p:nvPr/>
          </p:nvSpPr>
          <p:spPr>
            <a:xfrm>
              <a:off x="1580822" y="4647660"/>
              <a:ext cx="288956" cy="31992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Imago" pitchFamily="2" charset="0"/>
                <a:ea typeface="+mn-ea"/>
                <a:cs typeface="+mn-cs"/>
                <a:sym typeface="Arial"/>
              </a:endParaRPr>
            </a:p>
          </p:txBody>
        </p:sp>
      </p:grpSp>
    </p:spTree>
    <p:extLst>
      <p:ext uri="{BB962C8B-B14F-4D97-AF65-F5344CB8AC3E}">
        <p14:creationId xmlns:p14="http://schemas.microsoft.com/office/powerpoint/2010/main" val="1224597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8"/>
                                        </p:tgtEl>
                                        <p:attrNameLst>
                                          <p:attrName>style.visibility</p:attrName>
                                        </p:attrNameLst>
                                      </p:cBhvr>
                                      <p:to>
                                        <p:strVal val="visible"/>
                                      </p:to>
                                    </p:set>
                                    <p:animEffect transition="in" filter="fade">
                                      <p:cBhvr>
                                        <p:cTn id="7" dur="500"/>
                                        <p:tgtEl>
                                          <p:spTgt spid="65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59"/>
                                        </p:tgtEl>
                                        <p:attrNameLst>
                                          <p:attrName>style.visibility</p:attrName>
                                        </p:attrNameLst>
                                      </p:cBhvr>
                                      <p:to>
                                        <p:strVal val="visible"/>
                                      </p:to>
                                    </p:set>
                                    <p:animEffect transition="in" filter="fade">
                                      <p:cBhvr>
                                        <p:cTn id="11" dur="500"/>
                                        <p:tgtEl>
                                          <p:spTgt spid="659"/>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660"/>
                                        </p:tgtEl>
                                        <p:attrNameLst>
                                          <p:attrName>style.visibility</p:attrName>
                                        </p:attrNameLst>
                                      </p:cBhvr>
                                      <p:to>
                                        <p:strVal val="visible"/>
                                      </p:to>
                                    </p:set>
                                    <p:animEffect transition="in" filter="fade">
                                      <p:cBhvr>
                                        <p:cTn id="15" dur="500"/>
                                        <p:tgtEl>
                                          <p:spTgt spid="660"/>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661"/>
                                        </p:tgtEl>
                                        <p:attrNameLst>
                                          <p:attrName>style.visibility</p:attrName>
                                        </p:attrNameLst>
                                      </p:cBhvr>
                                      <p:to>
                                        <p:strVal val="visible"/>
                                      </p:to>
                                    </p:set>
                                    <p:animEffect transition="in" filter="fade">
                                      <p:cBhvr>
                                        <p:cTn id="19" dur="500"/>
                                        <p:tgtEl>
                                          <p:spTgt spid="661"/>
                                        </p:tgtEl>
                                      </p:cBhvr>
                                    </p:animEffect>
                                  </p:childTnLst>
                                </p:cTn>
                              </p:par>
                            </p:childTnLst>
                          </p:cTn>
                        </p:par>
                        <p:par>
                          <p:cTn id="20" fill="hold">
                            <p:stCondLst>
                              <p:cond delay="3500"/>
                            </p:stCondLst>
                            <p:childTnLst>
                              <p:par>
                                <p:cTn id="21" presetID="10" presetClass="entr" presetSubtype="0"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5000"/>
                            </p:stCondLst>
                            <p:childTnLst>
                              <p:par>
                                <p:cTn id="25" presetID="10" presetClass="entr" presetSubtype="0" fill="hold" nodeType="after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p:bldP spid="659" grpId="0"/>
      <p:bldP spid="660" grpId="0"/>
      <p:bldP spid="66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684"/>
        <p:cNvGrpSpPr/>
        <p:nvPr/>
      </p:nvGrpSpPr>
      <p:grpSpPr>
        <a:xfrm>
          <a:off x="0" y="0"/>
          <a:ext cx="0" cy="0"/>
          <a:chOff x="0" y="0"/>
          <a:chExt cx="0" cy="0"/>
        </a:xfrm>
      </p:grpSpPr>
      <p:sp>
        <p:nvSpPr>
          <p:cNvPr id="685" name="Google Shape;685;p26"/>
          <p:cNvSpPr txBox="1"/>
          <p:nvPr/>
        </p:nvSpPr>
        <p:spPr>
          <a:xfrm>
            <a:off x="189626" y="5911996"/>
            <a:ext cx="9465137" cy="692477"/>
          </a:xfrm>
          <a:prstGeom prst="rect">
            <a:avLst/>
          </a:prstGeom>
          <a:noFill/>
          <a:ln>
            <a:noFill/>
          </a:ln>
        </p:spPr>
        <p:txBody>
          <a:bodyPr spcFirstLastPara="1" wrap="square" lIns="457200" tIns="45700" rIns="0" bIns="22860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IL, interleukin; LT, </a:t>
            </a:r>
            <a:r>
              <a:rPr kumimoji="0" lang="en-GB" sz="900" b="0" i="0" u="none" strike="noStrike" kern="0" cap="none" spc="0" normalizeH="0" baseline="0" noProof="0" dirty="0" err="1">
                <a:ln>
                  <a:noFill/>
                </a:ln>
                <a:solidFill>
                  <a:srgbClr val="000000"/>
                </a:solidFill>
                <a:effectLst/>
                <a:uLnTx/>
                <a:uFillTx/>
                <a:latin typeface="Imago" pitchFamily="2" charset="0"/>
                <a:cs typeface="Arial"/>
                <a:sym typeface="Arial"/>
              </a:rPr>
              <a:t>lymphotoxin</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TGF, transforming growth factor; TNF, tumour necrosis factor.</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1. Edwards JC</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Cambridge G</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Nat Rev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2006;394–403; 2.</a:t>
            </a: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Lund FE.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Curr</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Opin</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2008;20:332–8; 3. </a:t>
            </a:r>
            <a:r>
              <a:rPr kumimoji="0" lang="en-GB" sz="900" b="0" i="0" u="none" strike="noStrike" kern="0" cap="none" spc="0" normalizeH="0" baseline="0" noProof="0" dirty="0" err="1">
                <a:ln>
                  <a:noFill/>
                </a:ln>
                <a:solidFill>
                  <a:srgbClr val="000000"/>
                </a:solidFill>
                <a:effectLst/>
                <a:uLnTx/>
                <a:uFillTx/>
                <a:latin typeface="Imago" pitchFamily="2" charset="0"/>
                <a:cs typeface="Arial"/>
                <a:sym typeface="Arial"/>
              </a:rPr>
              <a:t>Varzaneh</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FN, </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et al. J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Clin</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2014;34:524-43;</a:t>
            </a: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4. </a:t>
            </a:r>
            <a:r>
              <a:rPr kumimoji="0" lang="en-GB" sz="900" b="0" i="0" u="none" strike="noStrike" kern="0" cap="none" spc="0" normalizeH="0" baseline="0" noProof="0" dirty="0" err="1">
                <a:ln>
                  <a:noFill/>
                </a:ln>
                <a:solidFill>
                  <a:srgbClr val="000000"/>
                </a:solidFill>
                <a:effectLst/>
                <a:uLnTx/>
                <a:uFillTx/>
                <a:latin typeface="Imago" pitchFamily="2" charset="0"/>
                <a:cs typeface="Arial"/>
                <a:sym typeface="Arial"/>
              </a:rPr>
              <a:t>Kuchen</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S, </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et al. J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2007;179:5886–96; 5. Chan OT, </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et al. J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Exp</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Med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1999;189:1639–47; 6. Ireland SJ,</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et al. Autoimmunity</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2012;45:400–14; 7. Hauser SL.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Mult</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Scler</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2015;21:8–21.</a:t>
            </a:r>
            <a:endParaRPr kumimoji="0" sz="9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86" name="Google Shape;686;p26"/>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rmAutofit/>
          </a:bodyPr>
          <a:lstStyle/>
          <a:p>
            <a:pPr marL="0" lvl="0" indent="0" algn="l" rtl="0">
              <a:spcBef>
                <a:spcPts val="0"/>
              </a:spcBef>
              <a:spcAft>
                <a:spcPts val="0"/>
              </a:spcAft>
              <a:buClr>
                <a:schemeClr val="dk2"/>
              </a:buClr>
              <a:buSzPts val="2400"/>
              <a:buFont typeface="Arial"/>
              <a:buNone/>
            </a:pPr>
            <a:r>
              <a:rPr lang="en-GB" dirty="0"/>
              <a:t>B- and T-cell interactions are critical in healthy immune responses resulting in the removal of pathogens</a:t>
            </a:r>
            <a:endParaRPr strike="sngStrike" baseline="30000" dirty="0"/>
          </a:p>
        </p:txBody>
      </p:sp>
      <p:grpSp>
        <p:nvGrpSpPr>
          <p:cNvPr id="687" name="Google Shape;687;p26"/>
          <p:cNvGrpSpPr/>
          <p:nvPr/>
        </p:nvGrpSpPr>
        <p:grpSpPr>
          <a:xfrm>
            <a:off x="736417" y="1282975"/>
            <a:ext cx="4810653" cy="2150395"/>
            <a:chOff x="-787584" y="1282974"/>
            <a:chExt cx="4810653" cy="2150395"/>
          </a:xfrm>
        </p:grpSpPr>
        <p:grpSp>
          <p:nvGrpSpPr>
            <p:cNvPr id="688" name="Google Shape;688;p26"/>
            <p:cNvGrpSpPr/>
            <p:nvPr/>
          </p:nvGrpSpPr>
          <p:grpSpPr>
            <a:xfrm>
              <a:off x="36908" y="1478112"/>
              <a:ext cx="3590660" cy="1955257"/>
              <a:chOff x="36908" y="1478112"/>
              <a:chExt cx="3590660" cy="1955257"/>
            </a:xfrm>
          </p:grpSpPr>
          <p:pic>
            <p:nvPicPr>
              <p:cNvPr id="689" name="Google Shape;689;p26"/>
              <p:cNvPicPr preferRelativeResize="0"/>
              <p:nvPr/>
            </p:nvPicPr>
            <p:blipFill rotWithShape="1">
              <a:blip r:embed="rId3">
                <a:alphaModFix/>
              </a:blip>
              <a:srcRect b="49245"/>
              <a:stretch/>
            </p:blipFill>
            <p:spPr>
              <a:xfrm>
                <a:off x="36908" y="1478112"/>
                <a:ext cx="3590660" cy="1955257"/>
              </a:xfrm>
              <a:prstGeom prst="rect">
                <a:avLst/>
              </a:prstGeom>
              <a:noFill/>
              <a:ln>
                <a:noFill/>
              </a:ln>
            </p:spPr>
          </p:pic>
          <p:pic>
            <p:nvPicPr>
              <p:cNvPr id="690" name="Google Shape;690;p26" descr="arrow.png"/>
              <p:cNvPicPr preferRelativeResize="0"/>
              <p:nvPr/>
            </p:nvPicPr>
            <p:blipFill rotWithShape="1">
              <a:blip r:embed="rId4">
                <a:alphaModFix/>
              </a:blip>
              <a:srcRect/>
              <a:stretch/>
            </p:blipFill>
            <p:spPr>
              <a:xfrm rot="-318475">
                <a:off x="785275" y="1786304"/>
                <a:ext cx="2129440" cy="829254"/>
              </a:xfrm>
              <a:prstGeom prst="rect">
                <a:avLst/>
              </a:prstGeom>
              <a:noFill/>
              <a:ln>
                <a:noFill/>
              </a:ln>
            </p:spPr>
          </p:pic>
        </p:grpSp>
        <p:grpSp>
          <p:nvGrpSpPr>
            <p:cNvPr id="691" name="Google Shape;691;p26"/>
            <p:cNvGrpSpPr/>
            <p:nvPr/>
          </p:nvGrpSpPr>
          <p:grpSpPr>
            <a:xfrm>
              <a:off x="-787584" y="1282974"/>
              <a:ext cx="4810653" cy="1331966"/>
              <a:chOff x="-787584" y="1496334"/>
              <a:chExt cx="4810653" cy="1331966"/>
            </a:xfrm>
          </p:grpSpPr>
          <p:sp>
            <p:nvSpPr>
              <p:cNvPr id="692" name="Google Shape;692;p26"/>
              <p:cNvSpPr txBox="1"/>
              <p:nvPr/>
            </p:nvSpPr>
            <p:spPr>
              <a:xfrm>
                <a:off x="-787584" y="1496334"/>
                <a:ext cx="3073401" cy="6093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B cells provide signals to promote </a:t>
                </a:r>
                <a:b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T-cell responses</a:t>
                </a:r>
                <a:r>
                  <a:rPr kumimoji="0" lang="en-GB" sz="1400" b="0" i="0" u="none" strike="noStrike" kern="0" cap="none" spc="0" normalizeH="0" baseline="30000" noProof="0" dirty="0">
                    <a:ln>
                      <a:noFill/>
                    </a:ln>
                    <a:solidFill>
                      <a:srgbClr val="1F1D21"/>
                    </a:solidFill>
                    <a:effectLst/>
                    <a:uLnTx/>
                    <a:uFillTx/>
                    <a:latin typeface="Imago" pitchFamily="2" charset="0"/>
                    <a:cs typeface="Arial"/>
                    <a:sym typeface="Arial"/>
                  </a:rPr>
                  <a:t>1,2</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nvGrpSpPr>
              <p:cNvPr id="693" name="Google Shape;693;p26"/>
              <p:cNvGrpSpPr/>
              <p:nvPr/>
            </p:nvGrpSpPr>
            <p:grpSpPr>
              <a:xfrm>
                <a:off x="3255862" y="1791039"/>
                <a:ext cx="767207" cy="1037261"/>
                <a:chOff x="3679288" y="1240150"/>
                <a:chExt cx="767207" cy="1037261"/>
              </a:xfrm>
            </p:grpSpPr>
            <p:sp>
              <p:nvSpPr>
                <p:cNvPr id="694" name="Google Shape;694;p26"/>
                <p:cNvSpPr txBox="1"/>
                <p:nvPr/>
              </p:nvSpPr>
              <p:spPr>
                <a:xfrm>
                  <a:off x="3679288" y="1240150"/>
                  <a:ext cx="767207" cy="10156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LTα</a:t>
                  </a:r>
                  <a:endParaRPr kumimoji="0" sz="1200" b="0" i="0" u="none" strike="noStrike" kern="0" cap="none" spc="0" normalizeH="0" baseline="0" noProof="0" dirty="0">
                    <a:ln>
                      <a:noFill/>
                    </a:ln>
                    <a:solidFill>
                      <a:srgbClr val="1F1D21"/>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TGF-β TNF-α</a:t>
                  </a:r>
                  <a:endParaRPr kumimoji="0" sz="1200" b="0" i="0" u="none" strike="noStrike" kern="0" cap="none" spc="0" normalizeH="0" baseline="0" noProof="0" dirty="0">
                    <a:ln>
                      <a:noFill/>
                    </a:ln>
                    <a:solidFill>
                      <a:srgbClr val="1F1D21"/>
                    </a:solidFill>
                    <a:effectLst/>
                    <a:uLnTx/>
                    <a:uFillTx/>
                    <a:latin typeface="Imago" pitchFamily="2" charset="0"/>
                    <a:cs typeface="Arial"/>
                    <a:sym typeface="Arial"/>
                  </a:endParaRPr>
                </a:p>
              </p:txBody>
            </p:sp>
            <p:cxnSp>
              <p:nvCxnSpPr>
                <p:cNvPr id="695" name="Google Shape;695;p26"/>
                <p:cNvCxnSpPr/>
                <p:nvPr/>
              </p:nvCxnSpPr>
              <p:spPr>
                <a:xfrm>
                  <a:off x="3679288" y="1240150"/>
                  <a:ext cx="589136" cy="0"/>
                </a:xfrm>
                <a:prstGeom prst="straightConnector1">
                  <a:avLst/>
                </a:prstGeom>
                <a:noFill/>
                <a:ln w="25400" cap="flat" cmpd="sng">
                  <a:solidFill>
                    <a:srgbClr val="4C0026"/>
                  </a:solidFill>
                  <a:prstDash val="solid"/>
                  <a:round/>
                  <a:headEnd type="none" w="sm" len="sm"/>
                  <a:tailEnd type="none" w="sm" len="sm"/>
                </a:ln>
              </p:spPr>
            </p:cxnSp>
            <p:cxnSp>
              <p:nvCxnSpPr>
                <p:cNvPr id="696" name="Google Shape;696;p26"/>
                <p:cNvCxnSpPr/>
                <p:nvPr/>
              </p:nvCxnSpPr>
              <p:spPr>
                <a:xfrm>
                  <a:off x="3679288" y="2277411"/>
                  <a:ext cx="589136" cy="0"/>
                </a:xfrm>
                <a:prstGeom prst="straightConnector1">
                  <a:avLst/>
                </a:prstGeom>
                <a:noFill/>
                <a:ln w="25400" cap="flat" cmpd="sng">
                  <a:solidFill>
                    <a:srgbClr val="4C0026"/>
                  </a:solidFill>
                  <a:prstDash val="solid"/>
                  <a:round/>
                  <a:headEnd type="none" w="sm" len="sm"/>
                  <a:tailEnd type="none" w="sm" len="sm"/>
                </a:ln>
              </p:spPr>
            </p:cxnSp>
          </p:grpSp>
        </p:grpSp>
      </p:grpSp>
      <p:grpSp>
        <p:nvGrpSpPr>
          <p:cNvPr id="697" name="Google Shape;697;p26"/>
          <p:cNvGrpSpPr/>
          <p:nvPr/>
        </p:nvGrpSpPr>
        <p:grpSpPr>
          <a:xfrm>
            <a:off x="714239" y="3157944"/>
            <a:ext cx="4793387" cy="2497468"/>
            <a:chOff x="-808146" y="3157944"/>
            <a:chExt cx="4774955" cy="2497468"/>
          </a:xfrm>
        </p:grpSpPr>
        <p:grpSp>
          <p:nvGrpSpPr>
            <p:cNvPr id="698" name="Google Shape;698;p26"/>
            <p:cNvGrpSpPr/>
            <p:nvPr/>
          </p:nvGrpSpPr>
          <p:grpSpPr>
            <a:xfrm>
              <a:off x="63912" y="3157944"/>
              <a:ext cx="3590659" cy="1871836"/>
              <a:chOff x="63912" y="3157944"/>
              <a:chExt cx="3590659" cy="1871836"/>
            </a:xfrm>
          </p:grpSpPr>
          <p:pic>
            <p:nvPicPr>
              <p:cNvPr id="699" name="Google Shape;699;p26"/>
              <p:cNvPicPr preferRelativeResize="0"/>
              <p:nvPr/>
            </p:nvPicPr>
            <p:blipFill rotWithShape="1">
              <a:blip r:embed="rId5">
                <a:alphaModFix/>
              </a:blip>
              <a:srcRect t="51411"/>
              <a:stretch/>
            </p:blipFill>
            <p:spPr>
              <a:xfrm>
                <a:off x="63912" y="3157944"/>
                <a:ext cx="3590659" cy="1871836"/>
              </a:xfrm>
              <a:prstGeom prst="rect">
                <a:avLst/>
              </a:prstGeom>
              <a:noFill/>
              <a:ln>
                <a:noFill/>
              </a:ln>
            </p:spPr>
          </p:pic>
          <p:pic>
            <p:nvPicPr>
              <p:cNvPr id="700" name="Google Shape;700;p26" descr="arrow.png"/>
              <p:cNvPicPr preferRelativeResize="0"/>
              <p:nvPr/>
            </p:nvPicPr>
            <p:blipFill rotWithShape="1">
              <a:blip r:embed="rId4">
                <a:alphaModFix/>
              </a:blip>
              <a:srcRect/>
              <a:stretch/>
            </p:blipFill>
            <p:spPr>
              <a:xfrm rot="10453176">
                <a:off x="757320" y="3936806"/>
                <a:ext cx="2129440" cy="829254"/>
              </a:xfrm>
              <a:prstGeom prst="rect">
                <a:avLst/>
              </a:prstGeom>
              <a:noFill/>
              <a:ln>
                <a:noFill/>
              </a:ln>
            </p:spPr>
          </p:pic>
        </p:grpSp>
        <p:grpSp>
          <p:nvGrpSpPr>
            <p:cNvPr id="701" name="Google Shape;701;p26"/>
            <p:cNvGrpSpPr/>
            <p:nvPr/>
          </p:nvGrpSpPr>
          <p:grpSpPr>
            <a:xfrm>
              <a:off x="-808146" y="3873924"/>
              <a:ext cx="4774955" cy="1781488"/>
              <a:chOff x="-808146" y="4603464"/>
              <a:chExt cx="4774955" cy="1781488"/>
            </a:xfrm>
          </p:grpSpPr>
          <p:sp>
            <p:nvSpPr>
              <p:cNvPr id="702" name="Google Shape;702;p26"/>
              <p:cNvSpPr txBox="1"/>
              <p:nvPr/>
            </p:nvSpPr>
            <p:spPr>
              <a:xfrm>
                <a:off x="-808146" y="5517022"/>
                <a:ext cx="3110484" cy="8679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T cells provide “help” </a:t>
                </a:r>
                <a:b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to B cells through the delivery </a:t>
                </a:r>
                <a:b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of cytokines</a:t>
                </a:r>
                <a:r>
                  <a:rPr kumimoji="0" lang="en-GB" sz="1400" b="0" i="0" u="none" strike="noStrike" kern="0" cap="none" spc="0" normalizeH="0" baseline="30000" noProof="0" dirty="0">
                    <a:ln>
                      <a:noFill/>
                    </a:ln>
                    <a:solidFill>
                      <a:srgbClr val="1F1D21"/>
                    </a:solidFill>
                    <a:effectLst/>
                    <a:uLnTx/>
                    <a:uFillTx/>
                    <a:latin typeface="Imago" pitchFamily="2" charset="0"/>
                    <a:cs typeface="Arial"/>
                    <a:sym typeface="Arial"/>
                  </a:rPr>
                  <a:t>1-4</a:t>
                </a:r>
                <a:endParaRPr kumimoji="0" sz="1400" b="0" i="0" u="none" strike="noStrike" kern="0" cap="none" spc="0" normalizeH="0" baseline="0" noProof="0" dirty="0">
                  <a:ln>
                    <a:noFill/>
                  </a:ln>
                  <a:solidFill>
                    <a:srgbClr val="1F1D21"/>
                  </a:solidFill>
                  <a:effectLst/>
                  <a:uLnTx/>
                  <a:uFillTx/>
                  <a:latin typeface="Imago" pitchFamily="2" charset="0"/>
                  <a:cs typeface="Arial"/>
                  <a:sym typeface="Arial"/>
                </a:endParaRPr>
              </a:p>
            </p:txBody>
          </p:sp>
          <p:grpSp>
            <p:nvGrpSpPr>
              <p:cNvPr id="703" name="Google Shape;703;p26"/>
              <p:cNvGrpSpPr/>
              <p:nvPr/>
            </p:nvGrpSpPr>
            <p:grpSpPr>
              <a:xfrm>
                <a:off x="3243162" y="4603464"/>
                <a:ext cx="723647" cy="975084"/>
                <a:chOff x="2046177" y="4184250"/>
                <a:chExt cx="723647" cy="975084"/>
              </a:xfrm>
            </p:grpSpPr>
            <p:sp>
              <p:nvSpPr>
                <p:cNvPr id="704" name="Google Shape;704;p26"/>
                <p:cNvSpPr txBox="1"/>
                <p:nvPr/>
              </p:nvSpPr>
              <p:spPr>
                <a:xfrm>
                  <a:off x="2071577" y="4206463"/>
                  <a:ext cx="698247" cy="90178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IL-21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705" name="Google Shape;705;p26"/>
                <p:cNvCxnSpPr/>
                <p:nvPr/>
              </p:nvCxnSpPr>
              <p:spPr>
                <a:xfrm>
                  <a:off x="2046177" y="4184250"/>
                  <a:ext cx="589136" cy="0"/>
                </a:xfrm>
                <a:prstGeom prst="straightConnector1">
                  <a:avLst/>
                </a:prstGeom>
                <a:noFill/>
                <a:ln w="25400" cap="flat" cmpd="sng">
                  <a:solidFill>
                    <a:srgbClr val="4C0026"/>
                  </a:solidFill>
                  <a:prstDash val="solid"/>
                  <a:round/>
                  <a:headEnd type="none" w="sm" len="sm"/>
                  <a:tailEnd type="none" w="sm" len="sm"/>
                </a:ln>
              </p:spPr>
            </p:cxnSp>
            <p:cxnSp>
              <p:nvCxnSpPr>
                <p:cNvPr id="706" name="Google Shape;706;p26"/>
                <p:cNvCxnSpPr/>
                <p:nvPr/>
              </p:nvCxnSpPr>
              <p:spPr>
                <a:xfrm>
                  <a:off x="2063203" y="5159334"/>
                  <a:ext cx="589136" cy="0"/>
                </a:xfrm>
                <a:prstGeom prst="straightConnector1">
                  <a:avLst/>
                </a:prstGeom>
                <a:noFill/>
                <a:ln w="25400" cap="flat" cmpd="sng">
                  <a:solidFill>
                    <a:srgbClr val="4C0026"/>
                  </a:solidFill>
                  <a:prstDash val="solid"/>
                  <a:round/>
                  <a:headEnd type="none" w="sm" len="sm"/>
                  <a:tailEnd type="none" w="sm" len="sm"/>
                </a:ln>
              </p:spPr>
            </p:cxnSp>
          </p:grpSp>
        </p:grpSp>
      </p:grpSp>
      <p:sp>
        <p:nvSpPr>
          <p:cNvPr id="707" name="Google Shape;707;p26"/>
          <p:cNvSpPr txBox="1"/>
          <p:nvPr/>
        </p:nvSpPr>
        <p:spPr>
          <a:xfrm>
            <a:off x="2914650" y="3885155"/>
            <a:ext cx="948358" cy="47491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000000"/>
                </a:solidFill>
                <a:effectLst/>
                <a:uLnTx/>
                <a:uFillTx/>
                <a:latin typeface="Imago" pitchFamily="2" charset="0"/>
                <a:cs typeface="Arial"/>
                <a:sym typeface="Arial"/>
              </a:rPr>
              <a:t>Foreign antigen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708" name="Google Shape;708;p26"/>
          <p:cNvCxnSpPr/>
          <p:nvPr/>
        </p:nvCxnSpPr>
        <p:spPr>
          <a:xfrm rot="10800000">
            <a:off x="3346040" y="3438852"/>
            <a:ext cx="10198" cy="464569"/>
          </a:xfrm>
          <a:prstGeom prst="straightConnector1">
            <a:avLst/>
          </a:prstGeom>
          <a:noFill/>
          <a:ln w="19050" cap="flat" cmpd="sng">
            <a:solidFill>
              <a:srgbClr val="4C0026"/>
            </a:solidFill>
            <a:prstDash val="solid"/>
            <a:round/>
            <a:headEnd type="none" w="sm" len="sm"/>
            <a:tailEnd type="none" w="sm" len="sm"/>
          </a:ln>
        </p:spPr>
      </p:cxnSp>
      <p:grpSp>
        <p:nvGrpSpPr>
          <p:cNvPr id="709" name="Google Shape;709;p26"/>
          <p:cNvGrpSpPr/>
          <p:nvPr/>
        </p:nvGrpSpPr>
        <p:grpSpPr>
          <a:xfrm>
            <a:off x="5774996" y="1042671"/>
            <a:ext cx="4973421" cy="4240717"/>
            <a:chOff x="3707812" y="951264"/>
            <a:chExt cx="4973421" cy="4240717"/>
          </a:xfrm>
        </p:grpSpPr>
        <p:grpSp>
          <p:nvGrpSpPr>
            <p:cNvPr id="710" name="Google Shape;710;p26"/>
            <p:cNvGrpSpPr/>
            <p:nvPr/>
          </p:nvGrpSpPr>
          <p:grpSpPr>
            <a:xfrm>
              <a:off x="4881412" y="951264"/>
              <a:ext cx="3799821" cy="4240717"/>
              <a:chOff x="5073136" y="914400"/>
              <a:chExt cx="3799821" cy="4240717"/>
            </a:xfrm>
          </p:grpSpPr>
          <p:grpSp>
            <p:nvGrpSpPr>
              <p:cNvPr id="711" name="Google Shape;711;p26"/>
              <p:cNvGrpSpPr/>
              <p:nvPr/>
            </p:nvGrpSpPr>
            <p:grpSpPr>
              <a:xfrm>
                <a:off x="5578961" y="914400"/>
                <a:ext cx="3293996" cy="4240717"/>
                <a:chOff x="5578961" y="914400"/>
                <a:chExt cx="3293996" cy="4240717"/>
              </a:xfrm>
            </p:grpSpPr>
            <p:pic>
              <p:nvPicPr>
                <p:cNvPr id="712" name="Google Shape;712;p26" descr="OCRE_Tcell.png"/>
                <p:cNvPicPr preferRelativeResize="0"/>
                <p:nvPr/>
              </p:nvPicPr>
              <p:blipFill rotWithShape="1">
                <a:blip r:embed="rId6">
                  <a:alphaModFix/>
                </a:blip>
                <a:srcRect/>
                <a:stretch/>
              </p:blipFill>
              <p:spPr>
                <a:xfrm>
                  <a:off x="5578961" y="2686982"/>
                  <a:ext cx="1534805" cy="863327"/>
                </a:xfrm>
                <a:prstGeom prst="rect">
                  <a:avLst/>
                </a:prstGeom>
                <a:noFill/>
                <a:ln>
                  <a:noFill/>
                </a:ln>
              </p:spPr>
            </p:pic>
            <p:pic>
              <p:nvPicPr>
                <p:cNvPr id="713" name="Google Shape;713;p26" descr="OCRE_Tcell.png"/>
                <p:cNvPicPr preferRelativeResize="0"/>
                <p:nvPr/>
              </p:nvPicPr>
              <p:blipFill rotWithShape="1">
                <a:blip r:embed="rId7">
                  <a:alphaModFix/>
                </a:blip>
                <a:srcRect/>
                <a:stretch/>
              </p:blipFill>
              <p:spPr>
                <a:xfrm>
                  <a:off x="6497716" y="2777922"/>
                  <a:ext cx="1228640" cy="691109"/>
                </a:xfrm>
                <a:prstGeom prst="rect">
                  <a:avLst/>
                </a:prstGeom>
                <a:noFill/>
                <a:ln>
                  <a:noFill/>
                </a:ln>
              </p:spPr>
            </p:pic>
            <p:cxnSp>
              <p:nvCxnSpPr>
                <p:cNvPr id="714" name="Google Shape;714;p26"/>
                <p:cNvCxnSpPr/>
                <p:nvPr/>
              </p:nvCxnSpPr>
              <p:spPr>
                <a:xfrm rot="10800000">
                  <a:off x="6668188" y="3109097"/>
                  <a:ext cx="182442" cy="0"/>
                </a:xfrm>
                <a:prstGeom prst="straightConnector1">
                  <a:avLst/>
                </a:prstGeom>
                <a:noFill/>
                <a:ln w="19050" cap="flat" cmpd="sng">
                  <a:solidFill>
                    <a:srgbClr val="4C0026"/>
                  </a:solidFill>
                  <a:prstDash val="solid"/>
                  <a:round/>
                  <a:headEnd type="none" w="sm" len="sm"/>
                  <a:tailEnd type="none" w="sm" len="sm"/>
                </a:ln>
              </p:spPr>
            </p:cxnSp>
            <p:pic>
              <p:nvPicPr>
                <p:cNvPr id="715" name="Google Shape;715;p26" descr="OCRE_Tcell.png"/>
                <p:cNvPicPr preferRelativeResize="0"/>
                <p:nvPr/>
              </p:nvPicPr>
              <p:blipFill rotWithShape="1">
                <a:blip r:embed="rId7">
                  <a:alphaModFix/>
                </a:blip>
                <a:srcRect/>
                <a:stretch/>
              </p:blipFill>
              <p:spPr>
                <a:xfrm>
                  <a:off x="6497716" y="1973102"/>
                  <a:ext cx="1228640" cy="691109"/>
                </a:xfrm>
                <a:prstGeom prst="rect">
                  <a:avLst/>
                </a:prstGeom>
                <a:noFill/>
                <a:ln>
                  <a:noFill/>
                </a:ln>
              </p:spPr>
            </p:pic>
            <p:pic>
              <p:nvPicPr>
                <p:cNvPr id="716" name="Google Shape;716;p26" descr="OCRE_Tcell.png"/>
                <p:cNvPicPr preferRelativeResize="0"/>
                <p:nvPr/>
              </p:nvPicPr>
              <p:blipFill rotWithShape="1">
                <a:blip r:embed="rId7">
                  <a:alphaModFix/>
                </a:blip>
                <a:srcRect/>
                <a:stretch/>
              </p:blipFill>
              <p:spPr>
                <a:xfrm>
                  <a:off x="6497716" y="3582742"/>
                  <a:ext cx="1228640" cy="691109"/>
                </a:xfrm>
                <a:prstGeom prst="rect">
                  <a:avLst/>
                </a:prstGeom>
                <a:noFill/>
                <a:ln>
                  <a:noFill/>
                </a:ln>
              </p:spPr>
            </p:pic>
            <p:pic>
              <p:nvPicPr>
                <p:cNvPr id="717" name="Google Shape;717;p26" descr="OCRE_Tcell.png"/>
                <p:cNvPicPr preferRelativeResize="0"/>
                <p:nvPr/>
              </p:nvPicPr>
              <p:blipFill rotWithShape="1">
                <a:blip r:embed="rId8">
                  <a:alphaModFix/>
                </a:blip>
                <a:srcRect/>
                <a:stretch/>
              </p:blipFill>
              <p:spPr>
                <a:xfrm>
                  <a:off x="7312391" y="1293905"/>
                  <a:ext cx="1065768" cy="599494"/>
                </a:xfrm>
                <a:prstGeom prst="rect">
                  <a:avLst/>
                </a:prstGeom>
                <a:noFill/>
                <a:ln>
                  <a:noFill/>
                </a:ln>
              </p:spPr>
            </p:pic>
            <p:pic>
              <p:nvPicPr>
                <p:cNvPr id="718" name="Google Shape;718;p26" descr="OCRE_Tcell.png"/>
                <p:cNvPicPr preferRelativeResize="0"/>
                <p:nvPr/>
              </p:nvPicPr>
              <p:blipFill rotWithShape="1">
                <a:blip r:embed="rId8">
                  <a:alphaModFix/>
                </a:blip>
                <a:srcRect/>
                <a:stretch/>
              </p:blipFill>
              <p:spPr>
                <a:xfrm>
                  <a:off x="7312391" y="1885921"/>
                  <a:ext cx="1065768" cy="599494"/>
                </a:xfrm>
                <a:prstGeom prst="rect">
                  <a:avLst/>
                </a:prstGeom>
                <a:noFill/>
                <a:ln>
                  <a:noFill/>
                </a:ln>
              </p:spPr>
            </p:pic>
            <p:pic>
              <p:nvPicPr>
                <p:cNvPr id="719" name="Google Shape;719;p26" descr="OCRE_Tcell.png"/>
                <p:cNvPicPr preferRelativeResize="0"/>
                <p:nvPr/>
              </p:nvPicPr>
              <p:blipFill rotWithShape="1">
                <a:blip r:embed="rId8">
                  <a:alphaModFix/>
                </a:blip>
                <a:srcRect/>
                <a:stretch/>
              </p:blipFill>
              <p:spPr>
                <a:xfrm>
                  <a:off x="7312391" y="2477937"/>
                  <a:ext cx="1065768" cy="599494"/>
                </a:xfrm>
                <a:prstGeom prst="rect">
                  <a:avLst/>
                </a:prstGeom>
                <a:noFill/>
                <a:ln>
                  <a:noFill/>
                </a:ln>
              </p:spPr>
            </p:pic>
            <p:pic>
              <p:nvPicPr>
                <p:cNvPr id="720" name="Google Shape;720;p26" descr="OCRE_Tcell.png"/>
                <p:cNvPicPr preferRelativeResize="0"/>
                <p:nvPr/>
              </p:nvPicPr>
              <p:blipFill rotWithShape="1">
                <a:blip r:embed="rId8">
                  <a:alphaModFix/>
                </a:blip>
                <a:srcRect/>
                <a:stretch/>
              </p:blipFill>
              <p:spPr>
                <a:xfrm>
                  <a:off x="7312391" y="3069953"/>
                  <a:ext cx="1065768" cy="599494"/>
                </a:xfrm>
                <a:prstGeom prst="rect">
                  <a:avLst/>
                </a:prstGeom>
                <a:noFill/>
                <a:ln>
                  <a:noFill/>
                </a:ln>
              </p:spPr>
            </p:pic>
            <p:pic>
              <p:nvPicPr>
                <p:cNvPr id="721" name="Google Shape;721;p26" descr="OCRE_Tcell.png"/>
                <p:cNvPicPr preferRelativeResize="0"/>
                <p:nvPr/>
              </p:nvPicPr>
              <p:blipFill rotWithShape="1">
                <a:blip r:embed="rId8">
                  <a:alphaModFix/>
                </a:blip>
                <a:srcRect/>
                <a:stretch/>
              </p:blipFill>
              <p:spPr>
                <a:xfrm>
                  <a:off x="7312391" y="3661969"/>
                  <a:ext cx="1065768" cy="599494"/>
                </a:xfrm>
                <a:prstGeom prst="rect">
                  <a:avLst/>
                </a:prstGeom>
                <a:noFill/>
                <a:ln>
                  <a:noFill/>
                </a:ln>
              </p:spPr>
            </p:pic>
            <p:pic>
              <p:nvPicPr>
                <p:cNvPr id="722" name="Google Shape;722;p26" descr="OCRE_Tcell.png"/>
                <p:cNvPicPr preferRelativeResize="0"/>
                <p:nvPr/>
              </p:nvPicPr>
              <p:blipFill rotWithShape="1">
                <a:blip r:embed="rId8">
                  <a:alphaModFix/>
                </a:blip>
                <a:srcRect/>
                <a:stretch/>
              </p:blipFill>
              <p:spPr>
                <a:xfrm>
                  <a:off x="7312391" y="4253987"/>
                  <a:ext cx="1065768" cy="599494"/>
                </a:xfrm>
                <a:prstGeom prst="rect">
                  <a:avLst/>
                </a:prstGeom>
                <a:noFill/>
                <a:ln>
                  <a:noFill/>
                </a:ln>
              </p:spPr>
            </p:pic>
            <p:pic>
              <p:nvPicPr>
                <p:cNvPr id="723" name="Google Shape;723;p26" descr="OCRE_Tcell.png"/>
                <p:cNvPicPr preferRelativeResize="0"/>
                <p:nvPr/>
              </p:nvPicPr>
              <p:blipFill rotWithShape="1">
                <a:blip r:embed="rId9">
                  <a:alphaModFix/>
                </a:blip>
                <a:srcRect/>
                <a:stretch/>
              </p:blipFill>
              <p:spPr>
                <a:xfrm>
                  <a:off x="8131515" y="914400"/>
                  <a:ext cx="741442" cy="417061"/>
                </a:xfrm>
                <a:prstGeom prst="rect">
                  <a:avLst/>
                </a:prstGeom>
                <a:noFill/>
                <a:ln>
                  <a:noFill/>
                </a:ln>
              </p:spPr>
            </p:pic>
            <p:pic>
              <p:nvPicPr>
                <p:cNvPr id="724" name="Google Shape;724;p26" descr="OCRE_Tcell.png"/>
                <p:cNvPicPr preferRelativeResize="0"/>
                <p:nvPr/>
              </p:nvPicPr>
              <p:blipFill rotWithShape="1">
                <a:blip r:embed="rId9">
                  <a:alphaModFix/>
                </a:blip>
                <a:srcRect/>
                <a:stretch/>
              </p:blipFill>
              <p:spPr>
                <a:xfrm>
                  <a:off x="8131515" y="1339251"/>
                  <a:ext cx="741442" cy="417061"/>
                </a:xfrm>
                <a:prstGeom prst="rect">
                  <a:avLst/>
                </a:prstGeom>
                <a:noFill/>
                <a:ln>
                  <a:noFill/>
                </a:ln>
              </p:spPr>
            </p:pic>
            <p:pic>
              <p:nvPicPr>
                <p:cNvPr id="725" name="Google Shape;725;p26" descr="OCRE_Tcell.png"/>
                <p:cNvPicPr preferRelativeResize="0"/>
                <p:nvPr/>
              </p:nvPicPr>
              <p:blipFill rotWithShape="1">
                <a:blip r:embed="rId9">
                  <a:alphaModFix/>
                </a:blip>
                <a:srcRect/>
                <a:stretch/>
              </p:blipFill>
              <p:spPr>
                <a:xfrm>
                  <a:off x="8131515" y="1764102"/>
                  <a:ext cx="741442" cy="417061"/>
                </a:xfrm>
                <a:prstGeom prst="rect">
                  <a:avLst/>
                </a:prstGeom>
                <a:noFill/>
                <a:ln>
                  <a:noFill/>
                </a:ln>
              </p:spPr>
            </p:pic>
            <p:pic>
              <p:nvPicPr>
                <p:cNvPr id="726" name="Google Shape;726;p26" descr="OCRE_Tcell.png"/>
                <p:cNvPicPr preferRelativeResize="0"/>
                <p:nvPr/>
              </p:nvPicPr>
              <p:blipFill rotWithShape="1">
                <a:blip r:embed="rId9">
                  <a:alphaModFix/>
                </a:blip>
                <a:srcRect/>
                <a:stretch/>
              </p:blipFill>
              <p:spPr>
                <a:xfrm>
                  <a:off x="8131515" y="2188953"/>
                  <a:ext cx="741442" cy="417061"/>
                </a:xfrm>
                <a:prstGeom prst="rect">
                  <a:avLst/>
                </a:prstGeom>
                <a:noFill/>
                <a:ln>
                  <a:noFill/>
                </a:ln>
              </p:spPr>
            </p:pic>
            <p:pic>
              <p:nvPicPr>
                <p:cNvPr id="727" name="Google Shape;727;p26" descr="OCRE_Tcell.png"/>
                <p:cNvPicPr preferRelativeResize="0"/>
                <p:nvPr/>
              </p:nvPicPr>
              <p:blipFill rotWithShape="1">
                <a:blip r:embed="rId9">
                  <a:alphaModFix/>
                </a:blip>
                <a:srcRect/>
                <a:stretch/>
              </p:blipFill>
              <p:spPr>
                <a:xfrm>
                  <a:off x="8131515" y="2613804"/>
                  <a:ext cx="741442" cy="417061"/>
                </a:xfrm>
                <a:prstGeom prst="rect">
                  <a:avLst/>
                </a:prstGeom>
                <a:noFill/>
                <a:ln>
                  <a:noFill/>
                </a:ln>
              </p:spPr>
            </p:pic>
            <p:pic>
              <p:nvPicPr>
                <p:cNvPr id="728" name="Google Shape;728;p26" descr="OCRE_Tcell.png"/>
                <p:cNvPicPr preferRelativeResize="0"/>
                <p:nvPr/>
              </p:nvPicPr>
              <p:blipFill rotWithShape="1">
                <a:blip r:embed="rId9">
                  <a:alphaModFix/>
                </a:blip>
                <a:srcRect/>
                <a:stretch/>
              </p:blipFill>
              <p:spPr>
                <a:xfrm>
                  <a:off x="8131515" y="3038655"/>
                  <a:ext cx="741442" cy="417061"/>
                </a:xfrm>
                <a:prstGeom prst="rect">
                  <a:avLst/>
                </a:prstGeom>
                <a:noFill/>
                <a:ln>
                  <a:noFill/>
                </a:ln>
              </p:spPr>
            </p:pic>
            <p:pic>
              <p:nvPicPr>
                <p:cNvPr id="729" name="Google Shape;729;p26" descr="OCRE_Tcell.png"/>
                <p:cNvPicPr preferRelativeResize="0"/>
                <p:nvPr/>
              </p:nvPicPr>
              <p:blipFill rotWithShape="1">
                <a:blip r:embed="rId9">
                  <a:alphaModFix/>
                </a:blip>
                <a:srcRect/>
                <a:stretch/>
              </p:blipFill>
              <p:spPr>
                <a:xfrm>
                  <a:off x="8131515" y="3463506"/>
                  <a:ext cx="741442" cy="417061"/>
                </a:xfrm>
                <a:prstGeom prst="rect">
                  <a:avLst/>
                </a:prstGeom>
                <a:noFill/>
                <a:ln>
                  <a:noFill/>
                </a:ln>
              </p:spPr>
            </p:pic>
            <p:pic>
              <p:nvPicPr>
                <p:cNvPr id="730" name="Google Shape;730;p26" descr="OCRE_Tcell.png"/>
                <p:cNvPicPr preferRelativeResize="0"/>
                <p:nvPr/>
              </p:nvPicPr>
              <p:blipFill rotWithShape="1">
                <a:blip r:embed="rId9">
                  <a:alphaModFix/>
                </a:blip>
                <a:srcRect/>
                <a:stretch/>
              </p:blipFill>
              <p:spPr>
                <a:xfrm>
                  <a:off x="8131515" y="4313208"/>
                  <a:ext cx="741442" cy="417061"/>
                </a:xfrm>
                <a:prstGeom prst="rect">
                  <a:avLst/>
                </a:prstGeom>
                <a:noFill/>
                <a:ln>
                  <a:noFill/>
                </a:ln>
              </p:spPr>
            </p:pic>
            <p:pic>
              <p:nvPicPr>
                <p:cNvPr id="731" name="Google Shape;731;p26" descr="OCRE_Tcell.png"/>
                <p:cNvPicPr preferRelativeResize="0"/>
                <p:nvPr/>
              </p:nvPicPr>
              <p:blipFill rotWithShape="1">
                <a:blip r:embed="rId9">
                  <a:alphaModFix/>
                </a:blip>
                <a:srcRect/>
                <a:stretch/>
              </p:blipFill>
              <p:spPr>
                <a:xfrm>
                  <a:off x="8131515" y="4738056"/>
                  <a:ext cx="741442" cy="417061"/>
                </a:xfrm>
                <a:prstGeom prst="rect">
                  <a:avLst/>
                </a:prstGeom>
                <a:noFill/>
                <a:ln>
                  <a:noFill/>
                </a:ln>
              </p:spPr>
            </p:pic>
            <p:cxnSp>
              <p:nvCxnSpPr>
                <p:cNvPr id="732" name="Google Shape;732;p26"/>
                <p:cNvCxnSpPr/>
                <p:nvPr/>
              </p:nvCxnSpPr>
              <p:spPr>
                <a:xfrm rot="10800000" flipH="1">
                  <a:off x="6536979" y="2505675"/>
                  <a:ext cx="294568" cy="265817"/>
                </a:xfrm>
                <a:prstGeom prst="straightConnector1">
                  <a:avLst/>
                </a:prstGeom>
                <a:noFill/>
                <a:ln w="19050" cap="flat" cmpd="sng">
                  <a:solidFill>
                    <a:srgbClr val="4C0026"/>
                  </a:solidFill>
                  <a:prstDash val="solid"/>
                  <a:round/>
                  <a:headEnd type="none" w="sm" len="sm"/>
                  <a:tailEnd type="none" w="sm" len="sm"/>
                </a:ln>
              </p:spPr>
            </p:cxnSp>
            <p:cxnSp>
              <p:nvCxnSpPr>
                <p:cNvPr id="733" name="Google Shape;733;p26"/>
                <p:cNvCxnSpPr/>
                <p:nvPr/>
              </p:nvCxnSpPr>
              <p:spPr>
                <a:xfrm rot="10800000">
                  <a:off x="6551829" y="3466866"/>
                  <a:ext cx="294568" cy="265817"/>
                </a:xfrm>
                <a:prstGeom prst="straightConnector1">
                  <a:avLst/>
                </a:prstGeom>
                <a:noFill/>
                <a:ln w="19050" cap="flat" cmpd="sng">
                  <a:solidFill>
                    <a:srgbClr val="4C0026"/>
                  </a:solidFill>
                  <a:prstDash val="solid"/>
                  <a:round/>
                  <a:headEnd type="none" w="sm" len="sm"/>
                  <a:tailEnd type="none" w="sm" len="sm"/>
                </a:ln>
              </p:spPr>
            </p:cxnSp>
            <p:cxnSp>
              <p:nvCxnSpPr>
                <p:cNvPr id="734" name="Google Shape;734;p26"/>
                <p:cNvCxnSpPr/>
                <p:nvPr/>
              </p:nvCxnSpPr>
              <p:spPr>
                <a:xfrm rot="10800000" flipH="1">
                  <a:off x="7311579" y="1780543"/>
                  <a:ext cx="304156" cy="308282"/>
                </a:xfrm>
                <a:prstGeom prst="straightConnector1">
                  <a:avLst/>
                </a:prstGeom>
                <a:noFill/>
                <a:ln w="19050" cap="flat" cmpd="sng">
                  <a:solidFill>
                    <a:srgbClr val="4C0026"/>
                  </a:solidFill>
                  <a:prstDash val="solid"/>
                  <a:round/>
                  <a:headEnd type="none" w="sm" len="sm"/>
                  <a:tailEnd type="none" w="sm" len="sm"/>
                </a:ln>
              </p:spPr>
            </p:cxnSp>
            <p:cxnSp>
              <p:nvCxnSpPr>
                <p:cNvPr id="735" name="Google Shape;735;p26"/>
                <p:cNvCxnSpPr/>
                <p:nvPr/>
              </p:nvCxnSpPr>
              <p:spPr>
                <a:xfrm rot="10800000" flipH="1">
                  <a:off x="8060187" y="1219200"/>
                  <a:ext cx="250224" cy="207227"/>
                </a:xfrm>
                <a:prstGeom prst="straightConnector1">
                  <a:avLst/>
                </a:prstGeom>
                <a:noFill/>
                <a:ln w="19050" cap="flat" cmpd="sng">
                  <a:solidFill>
                    <a:srgbClr val="4C0026"/>
                  </a:solidFill>
                  <a:prstDash val="solid"/>
                  <a:round/>
                  <a:headEnd type="none" w="sm" len="sm"/>
                  <a:tailEnd type="none" w="sm" len="sm"/>
                </a:ln>
              </p:spPr>
            </p:cxnSp>
            <p:cxnSp>
              <p:nvCxnSpPr>
                <p:cNvPr id="736" name="Google Shape;736;p26"/>
                <p:cNvCxnSpPr/>
                <p:nvPr/>
              </p:nvCxnSpPr>
              <p:spPr>
                <a:xfrm>
                  <a:off x="7419934" y="2258516"/>
                  <a:ext cx="170429" cy="1274"/>
                </a:xfrm>
                <a:prstGeom prst="straightConnector1">
                  <a:avLst/>
                </a:prstGeom>
                <a:noFill/>
                <a:ln w="19050" cap="flat" cmpd="sng">
                  <a:solidFill>
                    <a:srgbClr val="4C0026"/>
                  </a:solidFill>
                  <a:prstDash val="solid"/>
                  <a:round/>
                  <a:headEnd type="none" w="sm" len="sm"/>
                  <a:tailEnd type="none" w="sm" len="sm"/>
                </a:ln>
              </p:spPr>
            </p:cxnSp>
            <p:cxnSp>
              <p:nvCxnSpPr>
                <p:cNvPr id="737" name="Google Shape;737;p26"/>
                <p:cNvCxnSpPr/>
                <p:nvPr/>
              </p:nvCxnSpPr>
              <p:spPr>
                <a:xfrm>
                  <a:off x="8105388" y="1515533"/>
                  <a:ext cx="205023" cy="83172"/>
                </a:xfrm>
                <a:prstGeom prst="straightConnector1">
                  <a:avLst/>
                </a:prstGeom>
                <a:noFill/>
                <a:ln w="19050" cap="flat" cmpd="sng">
                  <a:solidFill>
                    <a:srgbClr val="4C0026"/>
                  </a:solidFill>
                  <a:prstDash val="solid"/>
                  <a:round/>
                  <a:headEnd type="none" w="sm" len="sm"/>
                  <a:tailEnd type="none" w="sm" len="sm"/>
                </a:ln>
              </p:spPr>
            </p:cxnSp>
            <p:cxnSp>
              <p:nvCxnSpPr>
                <p:cNvPr id="738" name="Google Shape;738;p26"/>
                <p:cNvCxnSpPr/>
                <p:nvPr/>
              </p:nvCxnSpPr>
              <p:spPr>
                <a:xfrm rot="10800000" flipH="1">
                  <a:off x="8105388" y="2016643"/>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39" name="Google Shape;739;p26"/>
                <p:cNvCxnSpPr/>
                <p:nvPr/>
              </p:nvCxnSpPr>
              <p:spPr>
                <a:xfrm rot="10800000" flipH="1">
                  <a:off x="7386038" y="2886139"/>
                  <a:ext cx="181966" cy="95112"/>
                </a:xfrm>
                <a:prstGeom prst="straightConnector1">
                  <a:avLst/>
                </a:prstGeom>
                <a:noFill/>
                <a:ln w="19050" cap="flat" cmpd="sng">
                  <a:solidFill>
                    <a:srgbClr val="4C0026"/>
                  </a:solidFill>
                  <a:prstDash val="solid"/>
                  <a:round/>
                  <a:headEnd type="none" w="sm" len="sm"/>
                  <a:tailEnd type="none" w="sm" len="sm"/>
                </a:ln>
              </p:spPr>
            </p:cxnSp>
            <p:cxnSp>
              <p:nvCxnSpPr>
                <p:cNvPr id="740" name="Google Shape;740;p26"/>
                <p:cNvCxnSpPr/>
                <p:nvPr/>
              </p:nvCxnSpPr>
              <p:spPr>
                <a:xfrm>
                  <a:off x="7391434" y="3243073"/>
                  <a:ext cx="181966" cy="95112"/>
                </a:xfrm>
                <a:prstGeom prst="straightConnector1">
                  <a:avLst/>
                </a:prstGeom>
                <a:noFill/>
                <a:ln w="19050" cap="flat" cmpd="sng">
                  <a:solidFill>
                    <a:srgbClr val="4C0026"/>
                  </a:solidFill>
                  <a:prstDash val="solid"/>
                  <a:round/>
                  <a:headEnd type="none" w="sm" len="sm"/>
                  <a:tailEnd type="none" w="sm" len="sm"/>
                </a:ln>
              </p:spPr>
            </p:cxnSp>
            <p:cxnSp>
              <p:nvCxnSpPr>
                <p:cNvPr id="741" name="Google Shape;741;p26"/>
                <p:cNvCxnSpPr/>
                <p:nvPr/>
              </p:nvCxnSpPr>
              <p:spPr>
                <a:xfrm>
                  <a:off x="7419934" y="3879200"/>
                  <a:ext cx="170429" cy="0"/>
                </a:xfrm>
                <a:prstGeom prst="straightConnector1">
                  <a:avLst/>
                </a:prstGeom>
                <a:noFill/>
                <a:ln w="19050" cap="flat" cmpd="sng">
                  <a:solidFill>
                    <a:srgbClr val="4C0026"/>
                  </a:solidFill>
                  <a:prstDash val="solid"/>
                  <a:round/>
                  <a:headEnd type="none" w="sm" len="sm"/>
                  <a:tailEnd type="none" w="sm" len="sm"/>
                </a:ln>
              </p:spPr>
            </p:cxnSp>
            <p:cxnSp>
              <p:nvCxnSpPr>
                <p:cNvPr id="742" name="Google Shape;742;p26"/>
                <p:cNvCxnSpPr/>
                <p:nvPr/>
              </p:nvCxnSpPr>
              <p:spPr>
                <a:xfrm>
                  <a:off x="7337792" y="4130973"/>
                  <a:ext cx="277943" cy="260567"/>
                </a:xfrm>
                <a:prstGeom prst="straightConnector1">
                  <a:avLst/>
                </a:prstGeom>
                <a:noFill/>
                <a:ln w="19050" cap="flat" cmpd="sng">
                  <a:solidFill>
                    <a:srgbClr val="4C0026"/>
                  </a:solidFill>
                  <a:prstDash val="solid"/>
                  <a:round/>
                  <a:headEnd type="none" w="sm" len="sm"/>
                  <a:tailEnd type="none" w="sm" len="sm"/>
                </a:ln>
              </p:spPr>
            </p:cxnSp>
            <p:cxnSp>
              <p:nvCxnSpPr>
                <p:cNvPr id="743" name="Google Shape;743;p26"/>
                <p:cNvCxnSpPr/>
                <p:nvPr/>
              </p:nvCxnSpPr>
              <p:spPr>
                <a:xfrm>
                  <a:off x="8105388" y="2282805"/>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44" name="Google Shape;744;p26"/>
                <p:cNvCxnSpPr/>
                <p:nvPr/>
              </p:nvCxnSpPr>
              <p:spPr>
                <a:xfrm rot="10800000" flipH="1">
                  <a:off x="8105388" y="2607030"/>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45" name="Google Shape;745;p26"/>
                <p:cNvCxnSpPr/>
                <p:nvPr/>
              </p:nvCxnSpPr>
              <p:spPr>
                <a:xfrm>
                  <a:off x="8105388" y="2873192"/>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46" name="Google Shape;746;p26"/>
                <p:cNvCxnSpPr/>
                <p:nvPr/>
              </p:nvCxnSpPr>
              <p:spPr>
                <a:xfrm rot="10800000" flipH="1">
                  <a:off x="8105388" y="3170732"/>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47" name="Google Shape;747;p26"/>
                <p:cNvCxnSpPr/>
                <p:nvPr/>
              </p:nvCxnSpPr>
              <p:spPr>
                <a:xfrm>
                  <a:off x="8105388" y="3436894"/>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48" name="Google Shape;748;p26"/>
                <p:cNvCxnSpPr/>
                <p:nvPr/>
              </p:nvCxnSpPr>
              <p:spPr>
                <a:xfrm rot="10800000" flipH="1">
                  <a:off x="8105388" y="3804054"/>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49" name="Google Shape;749;p26"/>
                <p:cNvCxnSpPr/>
                <p:nvPr/>
              </p:nvCxnSpPr>
              <p:spPr>
                <a:xfrm>
                  <a:off x="8105388" y="4070216"/>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50" name="Google Shape;750;p26"/>
                <p:cNvCxnSpPr/>
                <p:nvPr/>
              </p:nvCxnSpPr>
              <p:spPr>
                <a:xfrm rot="10800000" flipH="1">
                  <a:off x="8060187" y="4415366"/>
                  <a:ext cx="250224" cy="97221"/>
                </a:xfrm>
                <a:prstGeom prst="straightConnector1">
                  <a:avLst/>
                </a:prstGeom>
                <a:noFill/>
                <a:ln w="19050" cap="flat" cmpd="sng">
                  <a:solidFill>
                    <a:srgbClr val="4C0026"/>
                  </a:solidFill>
                  <a:prstDash val="solid"/>
                  <a:round/>
                  <a:headEnd type="none" w="sm" len="sm"/>
                  <a:tailEnd type="none" w="sm" len="sm"/>
                </a:ln>
              </p:spPr>
            </p:cxnSp>
            <p:cxnSp>
              <p:nvCxnSpPr>
                <p:cNvPr id="751" name="Google Shape;751;p26"/>
                <p:cNvCxnSpPr/>
                <p:nvPr/>
              </p:nvCxnSpPr>
              <p:spPr>
                <a:xfrm>
                  <a:off x="8105388" y="4706930"/>
                  <a:ext cx="205023" cy="146551"/>
                </a:xfrm>
                <a:prstGeom prst="straightConnector1">
                  <a:avLst/>
                </a:prstGeom>
                <a:noFill/>
                <a:ln w="19050" cap="flat" cmpd="sng">
                  <a:solidFill>
                    <a:srgbClr val="4C0026"/>
                  </a:solidFill>
                  <a:prstDash val="solid"/>
                  <a:round/>
                  <a:headEnd type="none" w="sm" len="sm"/>
                  <a:tailEnd type="none" w="sm" len="sm"/>
                </a:ln>
              </p:spPr>
            </p:cxnSp>
            <p:pic>
              <p:nvPicPr>
                <p:cNvPr id="752" name="Google Shape;752;p26" descr="OCRE_Tcell.png"/>
                <p:cNvPicPr preferRelativeResize="0"/>
                <p:nvPr/>
              </p:nvPicPr>
              <p:blipFill rotWithShape="1">
                <a:blip r:embed="rId9">
                  <a:alphaModFix/>
                </a:blip>
                <a:srcRect/>
                <a:stretch/>
              </p:blipFill>
              <p:spPr>
                <a:xfrm>
                  <a:off x="8131515" y="3888357"/>
                  <a:ext cx="741442" cy="417061"/>
                </a:xfrm>
                <a:prstGeom prst="rect">
                  <a:avLst/>
                </a:prstGeom>
                <a:noFill/>
                <a:ln>
                  <a:noFill/>
                </a:ln>
              </p:spPr>
            </p:pic>
          </p:grpSp>
          <p:grpSp>
            <p:nvGrpSpPr>
              <p:cNvPr id="753" name="Google Shape;753;p26"/>
              <p:cNvGrpSpPr/>
              <p:nvPr/>
            </p:nvGrpSpPr>
            <p:grpSpPr>
              <a:xfrm>
                <a:off x="5073136" y="1904657"/>
                <a:ext cx="1176550" cy="586200"/>
                <a:chOff x="5992342" y="365756"/>
                <a:chExt cx="1176550" cy="586200"/>
              </a:xfrm>
            </p:grpSpPr>
            <p:sp>
              <p:nvSpPr>
                <p:cNvPr id="754" name="Google Shape;754;p26"/>
                <p:cNvSpPr txBox="1"/>
                <p:nvPr/>
              </p:nvSpPr>
              <p:spPr>
                <a:xfrm>
                  <a:off x="5992342" y="365756"/>
                  <a:ext cx="1176550" cy="57246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300" b="0" i="0" u="none" strike="noStrike" kern="0" cap="none" spc="0" normalizeH="0" baseline="0" noProof="0" dirty="0">
                      <a:ln>
                        <a:noFill/>
                      </a:ln>
                      <a:solidFill>
                        <a:srgbClr val="1F1D21"/>
                      </a:solidFill>
                      <a:effectLst/>
                      <a:uLnTx/>
                      <a:uFillTx/>
                      <a:latin typeface="Imago" pitchFamily="2" charset="0"/>
                      <a:cs typeface="Arial"/>
                      <a:sym typeface="Arial"/>
                    </a:rPr>
                    <a:t>T-cell </a:t>
                  </a:r>
                  <a:br>
                    <a:rPr kumimoji="0" lang="en-GB" sz="13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300" b="0" i="0" u="none" strike="noStrike" kern="0" cap="none" spc="0" normalizeH="0" baseline="0" noProof="0" dirty="0">
                      <a:ln>
                        <a:noFill/>
                      </a:ln>
                      <a:solidFill>
                        <a:srgbClr val="1F1D21"/>
                      </a:solidFill>
                      <a:effectLst/>
                      <a:uLnTx/>
                      <a:uFillTx/>
                      <a:latin typeface="Imago" pitchFamily="2" charset="0"/>
                      <a:cs typeface="Arial"/>
                      <a:sym typeface="Arial"/>
                    </a:rPr>
                    <a:t>expansion</a:t>
                  </a:r>
                  <a:r>
                    <a:rPr kumimoji="0" lang="en-GB" sz="1300" b="0" i="0" u="none" strike="noStrike" kern="0" cap="none" spc="0" normalizeH="0" baseline="30000" noProof="0" dirty="0">
                      <a:ln>
                        <a:noFill/>
                      </a:ln>
                      <a:solidFill>
                        <a:srgbClr val="1F1D21"/>
                      </a:solidFill>
                      <a:effectLst/>
                      <a:uLnTx/>
                      <a:uFillTx/>
                      <a:latin typeface="Imago" pitchFamily="2" charset="0"/>
                      <a:cs typeface="Arial"/>
                      <a:sym typeface="Arial"/>
                    </a:rPr>
                    <a:t>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755" name="Google Shape;755;p26"/>
                <p:cNvCxnSpPr/>
                <p:nvPr/>
              </p:nvCxnSpPr>
              <p:spPr>
                <a:xfrm>
                  <a:off x="6004666" y="392986"/>
                  <a:ext cx="1057820" cy="0"/>
                </a:xfrm>
                <a:prstGeom prst="straightConnector1">
                  <a:avLst/>
                </a:prstGeom>
                <a:noFill/>
                <a:ln w="25400" cap="flat" cmpd="sng">
                  <a:solidFill>
                    <a:srgbClr val="4C0026"/>
                  </a:solidFill>
                  <a:prstDash val="solid"/>
                  <a:round/>
                  <a:headEnd type="none" w="sm" len="sm"/>
                  <a:tailEnd type="none" w="sm" len="sm"/>
                </a:ln>
              </p:spPr>
            </p:cxnSp>
            <p:cxnSp>
              <p:nvCxnSpPr>
                <p:cNvPr id="756" name="Google Shape;756;p26"/>
                <p:cNvCxnSpPr/>
                <p:nvPr/>
              </p:nvCxnSpPr>
              <p:spPr>
                <a:xfrm>
                  <a:off x="6004666" y="951956"/>
                  <a:ext cx="1057820" cy="0"/>
                </a:xfrm>
                <a:prstGeom prst="straightConnector1">
                  <a:avLst/>
                </a:prstGeom>
                <a:noFill/>
                <a:ln w="25400" cap="flat" cmpd="sng">
                  <a:solidFill>
                    <a:srgbClr val="4C0026"/>
                  </a:solidFill>
                  <a:prstDash val="solid"/>
                  <a:round/>
                  <a:headEnd type="none" w="sm" len="sm"/>
                  <a:tailEnd type="none" w="sm" len="sm"/>
                </a:ln>
              </p:spPr>
            </p:cxnSp>
          </p:grpSp>
        </p:grpSp>
        <p:cxnSp>
          <p:nvCxnSpPr>
            <p:cNvPr id="757" name="Google Shape;757;p26"/>
            <p:cNvCxnSpPr/>
            <p:nvPr/>
          </p:nvCxnSpPr>
          <p:spPr>
            <a:xfrm>
              <a:off x="3707812" y="3131815"/>
              <a:ext cx="1871149" cy="0"/>
            </a:xfrm>
            <a:prstGeom prst="straightConnector1">
              <a:avLst/>
            </a:prstGeom>
            <a:noFill/>
            <a:ln w="57150" cap="flat" cmpd="sng">
              <a:solidFill>
                <a:srgbClr val="79797C"/>
              </a:solidFill>
              <a:prstDash val="solid"/>
              <a:miter lim="800000"/>
              <a:headEnd type="none" w="sm" len="sm"/>
              <a:tailEnd type="stealth" w="med" len="med"/>
            </a:ln>
          </p:spPr>
        </p:cxnSp>
      </p:grpSp>
      <p:sp>
        <p:nvSpPr>
          <p:cNvPr id="758" name="Google Shape;758;p26"/>
          <p:cNvSpPr/>
          <p:nvPr/>
        </p:nvSpPr>
        <p:spPr>
          <a:xfrm>
            <a:off x="3190700" y="5172001"/>
            <a:ext cx="6361684" cy="715357"/>
          </a:xfrm>
          <a:prstGeom prst="rect">
            <a:avLst/>
          </a:prstGeom>
          <a:solidFill>
            <a:srgbClr val="0061A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1" u="sng" strike="noStrike" kern="0" cap="none" spc="0" normalizeH="0" baseline="0" noProof="0" dirty="0">
                <a:ln>
                  <a:noFill/>
                </a:ln>
                <a:solidFill>
                  <a:srgbClr val="FFFFFF"/>
                </a:solidFill>
                <a:effectLst/>
                <a:uLnTx/>
                <a:uFillTx/>
                <a:latin typeface="Imago" pitchFamily="2" charset="0"/>
                <a:cs typeface="Arial"/>
                <a:sym typeface="Arial"/>
              </a:rPr>
              <a:t>Healthy</a:t>
            </a: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 proliferative response to a foreign antigen,</a:t>
            </a:r>
            <a:r>
              <a:rPr kumimoji="0" lang="en-GB" sz="1800" b="1" i="0" u="none" strike="noStrike" kern="0" cap="none" spc="0" normalizeH="0" baseline="30000" noProof="0" dirty="0">
                <a:ln>
                  <a:noFill/>
                </a:ln>
                <a:solidFill>
                  <a:srgbClr val="FFFFFF"/>
                </a:solidFill>
                <a:effectLst/>
                <a:uLnTx/>
                <a:uFillTx/>
                <a:latin typeface="Imago" pitchFamily="2" charset="0"/>
                <a:cs typeface="Arial"/>
                <a:sym typeface="Arial"/>
              </a:rPr>
              <a:t> </a:t>
            </a: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results in effector-mediated killing of pathogens</a:t>
            </a:r>
            <a:r>
              <a:rPr kumimoji="0" lang="en-GB" sz="1800" b="1" i="0" u="none" strike="noStrike" kern="0" cap="none" spc="0" normalizeH="0" baseline="30000" noProof="0" dirty="0">
                <a:ln>
                  <a:noFill/>
                </a:ln>
                <a:solidFill>
                  <a:srgbClr val="FFFFFF"/>
                </a:solidFill>
                <a:effectLst/>
                <a:uLnTx/>
                <a:uFillTx/>
                <a:latin typeface="Imago" pitchFamily="2" charset="0"/>
                <a:cs typeface="Arial"/>
                <a:sym typeface="Arial"/>
              </a:rPr>
              <a:t>6,7</a:t>
            </a:r>
            <a:endParaRPr kumimoji="0" sz="1800" b="1" i="0" u="none" strike="noStrike" kern="0" cap="none" spc="0" normalizeH="0" baseline="0" noProof="0" dirty="0">
              <a:ln>
                <a:noFill/>
              </a:ln>
              <a:solidFill>
                <a:srgbClr val="FFFFFF"/>
              </a:solidFill>
              <a:effectLst/>
              <a:uLnTx/>
              <a:uFillTx/>
              <a:latin typeface="Imago" pitchFamily="2" charset="0"/>
              <a:cs typeface="Arial"/>
              <a:sym typeface="Arial"/>
            </a:endParaRPr>
          </a:p>
        </p:txBody>
      </p:sp>
      <p:cxnSp>
        <p:nvCxnSpPr>
          <p:cNvPr id="759" name="Google Shape;759;p26"/>
          <p:cNvCxnSpPr/>
          <p:nvPr/>
        </p:nvCxnSpPr>
        <p:spPr>
          <a:xfrm rot="10800000">
            <a:off x="3346040" y="3438852"/>
            <a:ext cx="10198" cy="464569"/>
          </a:xfrm>
          <a:prstGeom prst="straightConnector1">
            <a:avLst/>
          </a:prstGeom>
          <a:noFill/>
          <a:ln w="19050" cap="flat" cmpd="sng">
            <a:solidFill>
              <a:srgbClr val="4C0026"/>
            </a:solidFill>
            <a:prstDash val="solid"/>
            <a:round/>
            <a:headEnd type="none" w="sm" len="sm"/>
            <a:tailEnd type="none" w="sm" len="sm"/>
          </a:ln>
        </p:spPr>
      </p:cxnSp>
      <p:pic>
        <p:nvPicPr>
          <p:cNvPr id="760" name="Google Shape;760;p26"/>
          <p:cNvPicPr preferRelativeResize="0"/>
          <p:nvPr/>
        </p:nvPicPr>
        <p:blipFill rotWithShape="1">
          <a:blip r:embed="rId10">
            <a:alphaModFix/>
          </a:blip>
          <a:srcRect/>
          <a:stretch/>
        </p:blipFill>
        <p:spPr>
          <a:xfrm>
            <a:off x="1712964" y="2607803"/>
            <a:ext cx="3209231" cy="1546530"/>
          </a:xfrm>
          <a:prstGeom prst="rect">
            <a:avLst/>
          </a:prstGeom>
          <a:noFill/>
          <a:ln>
            <a:noFill/>
          </a:ln>
        </p:spPr>
      </p:pic>
    </p:spTree>
    <p:extLst>
      <p:ext uri="{BB962C8B-B14F-4D97-AF65-F5344CB8AC3E}">
        <p14:creationId xmlns:p14="http://schemas.microsoft.com/office/powerpoint/2010/main" val="24292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7"/>
                                        </p:tgtEl>
                                        <p:attrNameLst>
                                          <p:attrName>style.visibility</p:attrName>
                                        </p:attrNameLst>
                                      </p:cBhvr>
                                      <p:to>
                                        <p:strVal val="visible"/>
                                      </p:to>
                                    </p:set>
                                    <p:animEffect transition="in" filter="fade">
                                      <p:cBhvr>
                                        <p:cTn id="7" dur="500"/>
                                        <p:tgtEl>
                                          <p:spTgt spid="6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7"/>
                                        </p:tgtEl>
                                        <p:attrNameLst>
                                          <p:attrName>style.visibility</p:attrName>
                                        </p:attrNameLst>
                                      </p:cBhvr>
                                      <p:to>
                                        <p:strVal val="visible"/>
                                      </p:to>
                                    </p:set>
                                    <p:animEffect transition="in" filter="fade">
                                      <p:cBhvr>
                                        <p:cTn id="12" dur="500"/>
                                        <p:tgtEl>
                                          <p:spTgt spid="6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9"/>
                                        </p:tgtEl>
                                        <p:attrNameLst>
                                          <p:attrName>style.visibility</p:attrName>
                                        </p:attrNameLst>
                                      </p:cBhvr>
                                      <p:to>
                                        <p:strVal val="visible"/>
                                      </p:to>
                                    </p:set>
                                    <p:animEffect transition="in" filter="fade">
                                      <p:cBhvr>
                                        <p:cTn id="17" dur="500"/>
                                        <p:tgtEl>
                                          <p:spTgt spid="709"/>
                                        </p:tgtEl>
                                      </p:cBhvr>
                                    </p:animEffect>
                                  </p:childTnLst>
                                </p:cTn>
                              </p:par>
                              <p:par>
                                <p:cTn id="18" presetID="10" presetClass="entr" presetSubtype="0" fill="hold" nodeType="withEffect">
                                  <p:stCondLst>
                                    <p:cond delay="0"/>
                                  </p:stCondLst>
                                  <p:childTnLst>
                                    <p:set>
                                      <p:cBhvr>
                                        <p:cTn id="19" dur="1" fill="hold">
                                          <p:stCondLst>
                                            <p:cond delay="0"/>
                                          </p:stCondLst>
                                        </p:cTn>
                                        <p:tgtEl>
                                          <p:spTgt spid="758"/>
                                        </p:tgtEl>
                                        <p:attrNameLst>
                                          <p:attrName>style.visibility</p:attrName>
                                        </p:attrNameLst>
                                      </p:cBhvr>
                                      <p:to>
                                        <p:strVal val="visible"/>
                                      </p:to>
                                    </p:set>
                                    <p:animEffect transition="in" filter="fade">
                                      <p:cBhvr>
                                        <p:cTn id="20" dur="500"/>
                                        <p:tgtEl>
                                          <p:spTgt spid="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684"/>
        <p:cNvGrpSpPr/>
        <p:nvPr/>
      </p:nvGrpSpPr>
      <p:grpSpPr>
        <a:xfrm>
          <a:off x="0" y="0"/>
          <a:ext cx="0" cy="0"/>
          <a:chOff x="0" y="0"/>
          <a:chExt cx="0" cy="0"/>
        </a:xfrm>
      </p:grpSpPr>
      <p:sp>
        <p:nvSpPr>
          <p:cNvPr id="79" name="Google Shape;873;p28"/>
          <p:cNvSpPr/>
          <p:nvPr/>
        </p:nvSpPr>
        <p:spPr>
          <a:xfrm>
            <a:off x="3190700" y="5170958"/>
            <a:ext cx="6361684" cy="716400"/>
          </a:xfrm>
          <a:prstGeom prst="rect">
            <a:avLst/>
          </a:prstGeom>
          <a:solidFill>
            <a:srgbClr val="0061A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An </a:t>
            </a:r>
            <a:r>
              <a:rPr kumimoji="0" lang="en-GB" sz="1800" b="1" i="1" u="sng" strike="noStrike" kern="0" cap="none" spc="0" normalizeH="0" baseline="0" noProof="0" dirty="0">
                <a:ln>
                  <a:noFill/>
                </a:ln>
                <a:solidFill>
                  <a:srgbClr val="FFFFFF"/>
                </a:solidFill>
                <a:effectLst/>
                <a:uLnTx/>
                <a:uFillTx/>
                <a:latin typeface="Imago" pitchFamily="2" charset="0"/>
                <a:cs typeface="Arial"/>
                <a:sym typeface="Arial"/>
              </a:rPr>
              <a:t>auto</a:t>
            </a: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reactive response to self neuroantigens results in the degradation of components of the CNS</a:t>
            </a:r>
            <a:r>
              <a:rPr kumimoji="0" lang="en-GB" sz="1800" b="1" i="0" u="none" strike="noStrike" kern="0" cap="none" spc="0" normalizeH="0" baseline="30000" noProof="0" dirty="0">
                <a:ln>
                  <a:noFill/>
                </a:ln>
                <a:solidFill>
                  <a:srgbClr val="FFFFFF"/>
                </a:solidFill>
                <a:effectLst/>
                <a:uLnTx/>
                <a:uFillTx/>
                <a:latin typeface="Imago" pitchFamily="2" charset="0"/>
                <a:cs typeface="Arial"/>
                <a:sym typeface="Arial"/>
              </a:rPr>
              <a:t>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85" name="Google Shape;685;p26"/>
          <p:cNvSpPr txBox="1"/>
          <p:nvPr/>
        </p:nvSpPr>
        <p:spPr>
          <a:xfrm>
            <a:off x="191850" y="5920537"/>
            <a:ext cx="9465137" cy="692477"/>
          </a:xfrm>
          <a:prstGeom prst="rect">
            <a:avLst/>
          </a:prstGeom>
          <a:noFill/>
          <a:ln>
            <a:noFill/>
          </a:ln>
        </p:spPr>
        <p:txBody>
          <a:bodyPr spcFirstLastPara="1" wrap="square" lIns="457200" tIns="45700" rIns="0" bIns="2286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IL, interleukin; LT, </a:t>
            </a:r>
            <a:r>
              <a:rPr kumimoji="0" lang="en-GB" sz="900" b="0" i="0" u="none" strike="noStrike" kern="0" cap="none" spc="0" normalizeH="0" baseline="0" noProof="0" dirty="0" err="1">
                <a:ln>
                  <a:noFill/>
                </a:ln>
                <a:solidFill>
                  <a:srgbClr val="000000"/>
                </a:solidFill>
                <a:effectLst/>
                <a:uLnTx/>
                <a:uFillTx/>
                <a:latin typeface="Imago" pitchFamily="2" charset="0"/>
                <a:cs typeface="Arial"/>
                <a:sym typeface="Arial"/>
              </a:rPr>
              <a:t>lymphotoxin</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TGF, transforming growth factor; TNF, tumour necrosis factor.</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1. Edwards JC</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Cambridge G</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Nat Rev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2006;394–403; 2. Lund FE.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Curr</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Opin</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2008;20:332–8; 3. </a:t>
            </a:r>
            <a:r>
              <a:rPr kumimoji="0" lang="en-GB" sz="900" b="0" i="0" u="none" strike="noStrike" kern="0" cap="none" spc="0" normalizeH="0" baseline="0" noProof="0" dirty="0" err="1">
                <a:ln>
                  <a:noFill/>
                </a:ln>
                <a:solidFill>
                  <a:srgbClr val="000000"/>
                </a:solidFill>
                <a:effectLst/>
                <a:uLnTx/>
                <a:uFillTx/>
                <a:latin typeface="Imago" pitchFamily="2" charset="0"/>
                <a:cs typeface="Arial"/>
                <a:sym typeface="Arial"/>
              </a:rPr>
              <a:t>Varzaneh</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FN, </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et al. J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Clin</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2014;34:524-43;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4. </a:t>
            </a:r>
            <a:r>
              <a:rPr kumimoji="0" lang="en-GB" sz="900" b="0" i="0" u="none" strike="noStrike" kern="0" cap="none" spc="0" normalizeH="0" baseline="0" noProof="0" dirty="0" err="1">
                <a:ln>
                  <a:noFill/>
                </a:ln>
                <a:solidFill>
                  <a:srgbClr val="000000"/>
                </a:solidFill>
                <a:effectLst/>
                <a:uLnTx/>
                <a:uFillTx/>
                <a:latin typeface="Imago" pitchFamily="2" charset="0"/>
                <a:cs typeface="Arial"/>
                <a:sym typeface="Arial"/>
              </a:rPr>
              <a:t>Kuchen</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S, </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et al. J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Immunol</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2007;179:5886–96; 5. Chan OT, </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et al. J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Exp</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Med </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1999;189:1639–47; 6. Ireland SJ,</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et al. Autoimmunity</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2012;45:400–14; 7. Hauser SL.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Mult</a:t>
            </a:r>
            <a:r>
              <a:rPr kumimoji="0" lang="en-GB" sz="900" b="0" i="1" u="none" strike="noStrike" kern="0" cap="none" spc="0" normalizeH="0" baseline="0" noProof="0" dirty="0">
                <a:ln>
                  <a:noFill/>
                </a:ln>
                <a:solidFill>
                  <a:srgbClr val="000000"/>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000000"/>
                </a:solidFill>
                <a:effectLst/>
                <a:uLnTx/>
                <a:uFillTx/>
                <a:latin typeface="Imago" pitchFamily="2" charset="0"/>
                <a:cs typeface="Arial"/>
                <a:sym typeface="Arial"/>
              </a:rPr>
              <a:t>Scler</a:t>
            </a:r>
            <a:r>
              <a:rPr kumimoji="0" lang="en-GB" sz="900" b="0" i="0" u="none" strike="noStrike" kern="0" cap="none" spc="0" normalizeH="0" baseline="0" noProof="0" dirty="0">
                <a:ln>
                  <a:noFill/>
                </a:ln>
                <a:solidFill>
                  <a:srgbClr val="000000"/>
                </a:solidFill>
                <a:effectLst/>
                <a:uLnTx/>
                <a:uFillTx/>
                <a:latin typeface="Imago" pitchFamily="2" charset="0"/>
                <a:cs typeface="Arial"/>
                <a:sym typeface="Arial"/>
              </a:rPr>
              <a:t> 2015;21:8–21.</a:t>
            </a:r>
            <a:endParaRPr kumimoji="0" sz="9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86" name="Google Shape;686;p26"/>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rmAutofit/>
          </a:bodyPr>
          <a:lstStyle/>
          <a:p>
            <a:pPr marL="0" lvl="0" indent="0" algn="l" rtl="0">
              <a:spcBef>
                <a:spcPts val="0"/>
              </a:spcBef>
              <a:spcAft>
                <a:spcPts val="0"/>
              </a:spcAft>
              <a:buClr>
                <a:schemeClr val="dk2"/>
              </a:buClr>
              <a:buSzPts val="2400"/>
              <a:buFont typeface="Arial"/>
              <a:buNone/>
            </a:pPr>
            <a:r>
              <a:rPr lang="en-GB" dirty="0"/>
              <a:t>B- and T-cell interactions abnormally respond to self neuroantigens in MS, resulting in autoimmunity</a:t>
            </a:r>
            <a:endParaRPr strike="sngStrike" baseline="30000" dirty="0"/>
          </a:p>
        </p:txBody>
      </p:sp>
      <p:grpSp>
        <p:nvGrpSpPr>
          <p:cNvPr id="687" name="Google Shape;687;p26"/>
          <p:cNvGrpSpPr/>
          <p:nvPr/>
        </p:nvGrpSpPr>
        <p:grpSpPr>
          <a:xfrm>
            <a:off x="736417" y="1282975"/>
            <a:ext cx="4810653" cy="2150395"/>
            <a:chOff x="-787584" y="1282974"/>
            <a:chExt cx="4810653" cy="2150395"/>
          </a:xfrm>
        </p:grpSpPr>
        <p:grpSp>
          <p:nvGrpSpPr>
            <p:cNvPr id="688" name="Google Shape;688;p26"/>
            <p:cNvGrpSpPr/>
            <p:nvPr/>
          </p:nvGrpSpPr>
          <p:grpSpPr>
            <a:xfrm>
              <a:off x="36908" y="1478112"/>
              <a:ext cx="3590660" cy="1955257"/>
              <a:chOff x="36908" y="1478112"/>
              <a:chExt cx="3590660" cy="1955257"/>
            </a:xfrm>
          </p:grpSpPr>
          <p:pic>
            <p:nvPicPr>
              <p:cNvPr id="689" name="Google Shape;689;p26"/>
              <p:cNvPicPr preferRelativeResize="0"/>
              <p:nvPr/>
            </p:nvPicPr>
            <p:blipFill rotWithShape="1">
              <a:blip r:embed="rId3">
                <a:alphaModFix/>
              </a:blip>
              <a:srcRect b="49245"/>
              <a:stretch/>
            </p:blipFill>
            <p:spPr>
              <a:xfrm>
                <a:off x="36908" y="1478112"/>
                <a:ext cx="3590660" cy="1955257"/>
              </a:xfrm>
              <a:prstGeom prst="rect">
                <a:avLst/>
              </a:prstGeom>
              <a:noFill/>
              <a:ln>
                <a:noFill/>
              </a:ln>
            </p:spPr>
          </p:pic>
          <p:pic>
            <p:nvPicPr>
              <p:cNvPr id="690" name="Google Shape;690;p26" descr="arrow.png"/>
              <p:cNvPicPr preferRelativeResize="0"/>
              <p:nvPr/>
            </p:nvPicPr>
            <p:blipFill rotWithShape="1">
              <a:blip r:embed="rId4">
                <a:alphaModFix/>
              </a:blip>
              <a:srcRect/>
              <a:stretch/>
            </p:blipFill>
            <p:spPr>
              <a:xfrm rot="-318475">
                <a:off x="785275" y="1786304"/>
                <a:ext cx="2129440" cy="829254"/>
              </a:xfrm>
              <a:prstGeom prst="rect">
                <a:avLst/>
              </a:prstGeom>
              <a:noFill/>
              <a:ln>
                <a:noFill/>
              </a:ln>
            </p:spPr>
          </p:pic>
        </p:grpSp>
        <p:grpSp>
          <p:nvGrpSpPr>
            <p:cNvPr id="691" name="Google Shape;691;p26"/>
            <p:cNvGrpSpPr/>
            <p:nvPr/>
          </p:nvGrpSpPr>
          <p:grpSpPr>
            <a:xfrm>
              <a:off x="-787584" y="1282974"/>
              <a:ext cx="4810653" cy="1331966"/>
              <a:chOff x="-787584" y="1496334"/>
              <a:chExt cx="4810653" cy="1331966"/>
            </a:xfrm>
          </p:grpSpPr>
          <p:sp>
            <p:nvSpPr>
              <p:cNvPr id="692" name="Google Shape;692;p26"/>
              <p:cNvSpPr txBox="1"/>
              <p:nvPr/>
            </p:nvSpPr>
            <p:spPr>
              <a:xfrm>
                <a:off x="-787584" y="1496334"/>
                <a:ext cx="3073401" cy="6093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B cells provide signals to promote </a:t>
                </a:r>
                <a:b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T-cell responses</a:t>
                </a:r>
                <a:r>
                  <a:rPr kumimoji="0" lang="en-GB" sz="1400" b="0" i="0" u="none" strike="noStrike" kern="0" cap="none" spc="0" normalizeH="0" baseline="30000" noProof="0" dirty="0">
                    <a:ln>
                      <a:noFill/>
                    </a:ln>
                    <a:solidFill>
                      <a:srgbClr val="1F1D21"/>
                    </a:solidFill>
                    <a:effectLst/>
                    <a:uLnTx/>
                    <a:uFillTx/>
                    <a:latin typeface="Imago" pitchFamily="2" charset="0"/>
                    <a:cs typeface="Arial"/>
                    <a:sym typeface="Arial"/>
                  </a:rPr>
                  <a:t>1,2</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nvGrpSpPr>
              <p:cNvPr id="693" name="Google Shape;693;p26"/>
              <p:cNvGrpSpPr/>
              <p:nvPr/>
            </p:nvGrpSpPr>
            <p:grpSpPr>
              <a:xfrm>
                <a:off x="3255862" y="1791039"/>
                <a:ext cx="767207" cy="1037261"/>
                <a:chOff x="3679288" y="1240150"/>
                <a:chExt cx="767207" cy="1037261"/>
              </a:xfrm>
            </p:grpSpPr>
            <p:sp>
              <p:nvSpPr>
                <p:cNvPr id="694" name="Google Shape;694;p26"/>
                <p:cNvSpPr txBox="1"/>
                <p:nvPr/>
              </p:nvSpPr>
              <p:spPr>
                <a:xfrm>
                  <a:off x="3679288" y="1240150"/>
                  <a:ext cx="767207" cy="10156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LTα</a:t>
                  </a:r>
                  <a:endParaRPr kumimoji="0" sz="1200" b="0" i="0" u="none" strike="noStrike" kern="0" cap="none" spc="0" normalizeH="0" baseline="0" noProof="0" dirty="0">
                    <a:ln>
                      <a:noFill/>
                    </a:ln>
                    <a:solidFill>
                      <a:srgbClr val="1F1D21"/>
                    </a:solidFill>
                    <a:effectLst/>
                    <a:uLnTx/>
                    <a:uFillTx/>
                    <a:latin typeface="Imago"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TGF-β TNF-α</a:t>
                  </a:r>
                  <a:endParaRPr kumimoji="0" sz="1200" b="0" i="0" u="none" strike="noStrike" kern="0" cap="none" spc="0" normalizeH="0" baseline="0" noProof="0" dirty="0">
                    <a:ln>
                      <a:noFill/>
                    </a:ln>
                    <a:solidFill>
                      <a:srgbClr val="1F1D21"/>
                    </a:solidFill>
                    <a:effectLst/>
                    <a:uLnTx/>
                    <a:uFillTx/>
                    <a:latin typeface="Imago" pitchFamily="2" charset="0"/>
                    <a:cs typeface="Arial"/>
                    <a:sym typeface="Arial"/>
                  </a:endParaRPr>
                </a:p>
              </p:txBody>
            </p:sp>
            <p:cxnSp>
              <p:nvCxnSpPr>
                <p:cNvPr id="695" name="Google Shape;695;p26"/>
                <p:cNvCxnSpPr/>
                <p:nvPr/>
              </p:nvCxnSpPr>
              <p:spPr>
                <a:xfrm>
                  <a:off x="3679288" y="1240150"/>
                  <a:ext cx="589136" cy="0"/>
                </a:xfrm>
                <a:prstGeom prst="straightConnector1">
                  <a:avLst/>
                </a:prstGeom>
                <a:noFill/>
                <a:ln w="25400" cap="flat" cmpd="sng">
                  <a:solidFill>
                    <a:srgbClr val="4C0026"/>
                  </a:solidFill>
                  <a:prstDash val="solid"/>
                  <a:round/>
                  <a:headEnd type="none" w="sm" len="sm"/>
                  <a:tailEnd type="none" w="sm" len="sm"/>
                </a:ln>
              </p:spPr>
            </p:cxnSp>
            <p:cxnSp>
              <p:nvCxnSpPr>
                <p:cNvPr id="696" name="Google Shape;696;p26"/>
                <p:cNvCxnSpPr/>
                <p:nvPr/>
              </p:nvCxnSpPr>
              <p:spPr>
                <a:xfrm>
                  <a:off x="3679288" y="2277411"/>
                  <a:ext cx="589136" cy="0"/>
                </a:xfrm>
                <a:prstGeom prst="straightConnector1">
                  <a:avLst/>
                </a:prstGeom>
                <a:noFill/>
                <a:ln w="25400" cap="flat" cmpd="sng">
                  <a:solidFill>
                    <a:srgbClr val="4C0026"/>
                  </a:solidFill>
                  <a:prstDash val="solid"/>
                  <a:round/>
                  <a:headEnd type="none" w="sm" len="sm"/>
                  <a:tailEnd type="none" w="sm" len="sm"/>
                </a:ln>
              </p:spPr>
            </p:cxnSp>
          </p:grpSp>
        </p:grpSp>
      </p:grpSp>
      <p:grpSp>
        <p:nvGrpSpPr>
          <p:cNvPr id="697" name="Google Shape;697;p26"/>
          <p:cNvGrpSpPr/>
          <p:nvPr/>
        </p:nvGrpSpPr>
        <p:grpSpPr>
          <a:xfrm>
            <a:off x="714239" y="3157944"/>
            <a:ext cx="4793387" cy="2497468"/>
            <a:chOff x="-808146" y="3157944"/>
            <a:chExt cx="4774955" cy="2497468"/>
          </a:xfrm>
        </p:grpSpPr>
        <p:grpSp>
          <p:nvGrpSpPr>
            <p:cNvPr id="698" name="Google Shape;698;p26"/>
            <p:cNvGrpSpPr/>
            <p:nvPr/>
          </p:nvGrpSpPr>
          <p:grpSpPr>
            <a:xfrm>
              <a:off x="63912" y="3157944"/>
              <a:ext cx="3590659" cy="1871836"/>
              <a:chOff x="63912" y="3157944"/>
              <a:chExt cx="3590659" cy="1871836"/>
            </a:xfrm>
          </p:grpSpPr>
          <p:pic>
            <p:nvPicPr>
              <p:cNvPr id="699" name="Google Shape;699;p26"/>
              <p:cNvPicPr preferRelativeResize="0"/>
              <p:nvPr/>
            </p:nvPicPr>
            <p:blipFill rotWithShape="1">
              <a:blip r:embed="rId5">
                <a:alphaModFix/>
              </a:blip>
              <a:srcRect t="51411"/>
              <a:stretch/>
            </p:blipFill>
            <p:spPr>
              <a:xfrm>
                <a:off x="63912" y="3157944"/>
                <a:ext cx="3590659" cy="1871836"/>
              </a:xfrm>
              <a:prstGeom prst="rect">
                <a:avLst/>
              </a:prstGeom>
              <a:noFill/>
              <a:ln>
                <a:noFill/>
              </a:ln>
            </p:spPr>
          </p:pic>
          <p:pic>
            <p:nvPicPr>
              <p:cNvPr id="700" name="Google Shape;700;p26" descr="arrow.png"/>
              <p:cNvPicPr preferRelativeResize="0"/>
              <p:nvPr/>
            </p:nvPicPr>
            <p:blipFill rotWithShape="1">
              <a:blip r:embed="rId4">
                <a:alphaModFix/>
              </a:blip>
              <a:srcRect/>
              <a:stretch/>
            </p:blipFill>
            <p:spPr>
              <a:xfrm rot="10453176">
                <a:off x="757320" y="3936806"/>
                <a:ext cx="2129440" cy="829254"/>
              </a:xfrm>
              <a:prstGeom prst="rect">
                <a:avLst/>
              </a:prstGeom>
              <a:noFill/>
              <a:ln>
                <a:noFill/>
              </a:ln>
            </p:spPr>
          </p:pic>
        </p:grpSp>
        <p:grpSp>
          <p:nvGrpSpPr>
            <p:cNvPr id="701" name="Google Shape;701;p26"/>
            <p:cNvGrpSpPr/>
            <p:nvPr/>
          </p:nvGrpSpPr>
          <p:grpSpPr>
            <a:xfrm>
              <a:off x="-808146" y="3873924"/>
              <a:ext cx="4774955" cy="1781488"/>
              <a:chOff x="-808146" y="4603464"/>
              <a:chExt cx="4774955" cy="1781488"/>
            </a:xfrm>
          </p:grpSpPr>
          <p:sp>
            <p:nvSpPr>
              <p:cNvPr id="702" name="Google Shape;702;p26"/>
              <p:cNvSpPr txBox="1"/>
              <p:nvPr/>
            </p:nvSpPr>
            <p:spPr>
              <a:xfrm>
                <a:off x="-808146" y="5517022"/>
                <a:ext cx="3110484" cy="8679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T cells provide “help” </a:t>
                </a:r>
                <a:b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to B cells through the delivery </a:t>
                </a:r>
                <a:b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1F1D21"/>
                    </a:solidFill>
                    <a:effectLst/>
                    <a:uLnTx/>
                    <a:uFillTx/>
                    <a:latin typeface="Imago" pitchFamily="2" charset="0"/>
                    <a:cs typeface="Arial"/>
                    <a:sym typeface="Arial"/>
                  </a:rPr>
                  <a:t>of cytokines</a:t>
                </a:r>
                <a:r>
                  <a:rPr kumimoji="0" lang="en-GB" sz="1400" b="0" i="0" u="none" strike="noStrike" kern="0" cap="none" spc="0" normalizeH="0" baseline="30000" noProof="0" dirty="0">
                    <a:ln>
                      <a:noFill/>
                    </a:ln>
                    <a:solidFill>
                      <a:srgbClr val="1F1D21"/>
                    </a:solidFill>
                    <a:effectLst/>
                    <a:uLnTx/>
                    <a:uFillTx/>
                    <a:latin typeface="Imago" pitchFamily="2" charset="0"/>
                    <a:cs typeface="Arial"/>
                    <a:sym typeface="Arial"/>
                  </a:rPr>
                  <a:t>1-4</a:t>
                </a:r>
                <a:endParaRPr kumimoji="0" sz="1400" b="0" i="0" u="none" strike="noStrike" kern="0" cap="none" spc="0" normalizeH="0" baseline="0" noProof="0" dirty="0">
                  <a:ln>
                    <a:noFill/>
                  </a:ln>
                  <a:solidFill>
                    <a:srgbClr val="1F1D21"/>
                  </a:solidFill>
                  <a:effectLst/>
                  <a:uLnTx/>
                  <a:uFillTx/>
                  <a:latin typeface="Imago" pitchFamily="2" charset="0"/>
                  <a:cs typeface="Arial"/>
                  <a:sym typeface="Arial"/>
                </a:endParaRPr>
              </a:p>
            </p:txBody>
          </p:sp>
          <p:grpSp>
            <p:nvGrpSpPr>
              <p:cNvPr id="703" name="Google Shape;703;p26"/>
              <p:cNvGrpSpPr/>
              <p:nvPr/>
            </p:nvGrpSpPr>
            <p:grpSpPr>
              <a:xfrm>
                <a:off x="3243162" y="4603464"/>
                <a:ext cx="723647" cy="975084"/>
                <a:chOff x="2046177" y="4184250"/>
                <a:chExt cx="723647" cy="975084"/>
              </a:xfrm>
            </p:grpSpPr>
            <p:sp>
              <p:nvSpPr>
                <p:cNvPr id="704" name="Google Shape;704;p26"/>
                <p:cNvSpPr txBox="1"/>
                <p:nvPr/>
              </p:nvSpPr>
              <p:spPr>
                <a:xfrm>
                  <a:off x="2071577" y="4206463"/>
                  <a:ext cx="698247" cy="90178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IL-10</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1F1D21"/>
                      </a:solidFill>
                      <a:effectLst/>
                      <a:uLnTx/>
                      <a:uFillTx/>
                      <a:latin typeface="Imago" pitchFamily="2" charset="0"/>
                      <a:cs typeface="Arial"/>
                      <a:sym typeface="Arial"/>
                    </a:rPr>
                    <a:t>IL-21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705" name="Google Shape;705;p26"/>
                <p:cNvCxnSpPr/>
                <p:nvPr/>
              </p:nvCxnSpPr>
              <p:spPr>
                <a:xfrm>
                  <a:off x="2046177" y="4184250"/>
                  <a:ext cx="589136" cy="0"/>
                </a:xfrm>
                <a:prstGeom prst="straightConnector1">
                  <a:avLst/>
                </a:prstGeom>
                <a:noFill/>
                <a:ln w="25400" cap="flat" cmpd="sng">
                  <a:solidFill>
                    <a:srgbClr val="4C0026"/>
                  </a:solidFill>
                  <a:prstDash val="solid"/>
                  <a:round/>
                  <a:headEnd type="none" w="sm" len="sm"/>
                  <a:tailEnd type="none" w="sm" len="sm"/>
                </a:ln>
              </p:spPr>
            </p:cxnSp>
            <p:cxnSp>
              <p:nvCxnSpPr>
                <p:cNvPr id="706" name="Google Shape;706;p26"/>
                <p:cNvCxnSpPr/>
                <p:nvPr/>
              </p:nvCxnSpPr>
              <p:spPr>
                <a:xfrm>
                  <a:off x="2063203" y="5159334"/>
                  <a:ext cx="589136" cy="0"/>
                </a:xfrm>
                <a:prstGeom prst="straightConnector1">
                  <a:avLst/>
                </a:prstGeom>
                <a:noFill/>
                <a:ln w="25400" cap="flat" cmpd="sng">
                  <a:solidFill>
                    <a:srgbClr val="4C0026"/>
                  </a:solidFill>
                  <a:prstDash val="solid"/>
                  <a:round/>
                  <a:headEnd type="none" w="sm" len="sm"/>
                  <a:tailEnd type="none" w="sm" len="sm"/>
                </a:ln>
              </p:spPr>
            </p:cxnSp>
          </p:grpSp>
        </p:grpSp>
      </p:grpSp>
      <p:sp>
        <p:nvSpPr>
          <p:cNvPr id="707" name="Google Shape;707;p26"/>
          <p:cNvSpPr txBox="1"/>
          <p:nvPr/>
        </p:nvSpPr>
        <p:spPr>
          <a:xfrm>
            <a:off x="2762259" y="3885155"/>
            <a:ext cx="1129610"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000000"/>
                </a:solidFill>
                <a:effectLst/>
                <a:uLnTx/>
                <a:uFillTx/>
                <a:latin typeface="Imago" pitchFamily="2" charset="0"/>
                <a:cs typeface="Arial"/>
                <a:sym typeface="Arial"/>
              </a:rPr>
              <a:t>Self neuroantigen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708" name="Google Shape;708;p26"/>
          <p:cNvCxnSpPr/>
          <p:nvPr/>
        </p:nvCxnSpPr>
        <p:spPr>
          <a:xfrm rot="10800000">
            <a:off x="3346040" y="3438852"/>
            <a:ext cx="10198" cy="464569"/>
          </a:xfrm>
          <a:prstGeom prst="straightConnector1">
            <a:avLst/>
          </a:prstGeom>
          <a:noFill/>
          <a:ln w="19050" cap="flat" cmpd="sng">
            <a:solidFill>
              <a:srgbClr val="4C0026"/>
            </a:solidFill>
            <a:prstDash val="solid"/>
            <a:round/>
            <a:headEnd type="none" w="sm" len="sm"/>
            <a:tailEnd type="none" w="sm" len="sm"/>
          </a:ln>
        </p:spPr>
      </p:cxnSp>
      <p:grpSp>
        <p:nvGrpSpPr>
          <p:cNvPr id="709" name="Google Shape;709;p26"/>
          <p:cNvGrpSpPr/>
          <p:nvPr/>
        </p:nvGrpSpPr>
        <p:grpSpPr>
          <a:xfrm>
            <a:off x="5774996" y="1042671"/>
            <a:ext cx="4973421" cy="4240717"/>
            <a:chOff x="3707812" y="951264"/>
            <a:chExt cx="4973421" cy="4240717"/>
          </a:xfrm>
        </p:grpSpPr>
        <p:grpSp>
          <p:nvGrpSpPr>
            <p:cNvPr id="710" name="Google Shape;710;p26"/>
            <p:cNvGrpSpPr/>
            <p:nvPr/>
          </p:nvGrpSpPr>
          <p:grpSpPr>
            <a:xfrm>
              <a:off x="4881412" y="951264"/>
              <a:ext cx="3799821" cy="4240717"/>
              <a:chOff x="5073136" y="914400"/>
              <a:chExt cx="3799821" cy="4240717"/>
            </a:xfrm>
          </p:grpSpPr>
          <p:grpSp>
            <p:nvGrpSpPr>
              <p:cNvPr id="711" name="Google Shape;711;p26"/>
              <p:cNvGrpSpPr/>
              <p:nvPr/>
            </p:nvGrpSpPr>
            <p:grpSpPr>
              <a:xfrm>
                <a:off x="5578961" y="914400"/>
                <a:ext cx="3293996" cy="4240717"/>
                <a:chOff x="5578961" y="914400"/>
                <a:chExt cx="3293996" cy="4240717"/>
              </a:xfrm>
            </p:grpSpPr>
            <p:pic>
              <p:nvPicPr>
                <p:cNvPr id="712" name="Google Shape;712;p26" descr="OCRE_Tcell.png"/>
                <p:cNvPicPr preferRelativeResize="0"/>
                <p:nvPr/>
              </p:nvPicPr>
              <p:blipFill rotWithShape="1">
                <a:blip r:embed="rId6">
                  <a:alphaModFix/>
                </a:blip>
                <a:srcRect/>
                <a:stretch/>
              </p:blipFill>
              <p:spPr>
                <a:xfrm>
                  <a:off x="5578961" y="2686982"/>
                  <a:ext cx="1534805" cy="863327"/>
                </a:xfrm>
                <a:prstGeom prst="rect">
                  <a:avLst/>
                </a:prstGeom>
                <a:noFill/>
                <a:ln>
                  <a:noFill/>
                </a:ln>
              </p:spPr>
            </p:pic>
            <p:pic>
              <p:nvPicPr>
                <p:cNvPr id="713" name="Google Shape;713;p26" descr="OCRE_Tcell.png"/>
                <p:cNvPicPr preferRelativeResize="0"/>
                <p:nvPr/>
              </p:nvPicPr>
              <p:blipFill rotWithShape="1">
                <a:blip r:embed="rId7">
                  <a:alphaModFix/>
                </a:blip>
                <a:srcRect/>
                <a:stretch/>
              </p:blipFill>
              <p:spPr>
                <a:xfrm>
                  <a:off x="6497716" y="2777922"/>
                  <a:ext cx="1228640" cy="691109"/>
                </a:xfrm>
                <a:prstGeom prst="rect">
                  <a:avLst/>
                </a:prstGeom>
                <a:noFill/>
                <a:ln>
                  <a:noFill/>
                </a:ln>
              </p:spPr>
            </p:pic>
            <p:cxnSp>
              <p:nvCxnSpPr>
                <p:cNvPr id="714" name="Google Shape;714;p26"/>
                <p:cNvCxnSpPr/>
                <p:nvPr/>
              </p:nvCxnSpPr>
              <p:spPr>
                <a:xfrm rot="10800000">
                  <a:off x="6668188" y="3109097"/>
                  <a:ext cx="182442" cy="0"/>
                </a:xfrm>
                <a:prstGeom prst="straightConnector1">
                  <a:avLst/>
                </a:prstGeom>
                <a:noFill/>
                <a:ln w="19050" cap="flat" cmpd="sng">
                  <a:solidFill>
                    <a:srgbClr val="4C0026"/>
                  </a:solidFill>
                  <a:prstDash val="solid"/>
                  <a:round/>
                  <a:headEnd type="none" w="sm" len="sm"/>
                  <a:tailEnd type="none" w="sm" len="sm"/>
                </a:ln>
              </p:spPr>
            </p:cxnSp>
            <p:pic>
              <p:nvPicPr>
                <p:cNvPr id="715" name="Google Shape;715;p26" descr="OCRE_Tcell.png"/>
                <p:cNvPicPr preferRelativeResize="0"/>
                <p:nvPr/>
              </p:nvPicPr>
              <p:blipFill rotWithShape="1">
                <a:blip r:embed="rId7">
                  <a:alphaModFix/>
                </a:blip>
                <a:srcRect/>
                <a:stretch/>
              </p:blipFill>
              <p:spPr>
                <a:xfrm>
                  <a:off x="6497716" y="1973102"/>
                  <a:ext cx="1228640" cy="691109"/>
                </a:xfrm>
                <a:prstGeom prst="rect">
                  <a:avLst/>
                </a:prstGeom>
                <a:noFill/>
                <a:ln>
                  <a:noFill/>
                </a:ln>
              </p:spPr>
            </p:pic>
            <p:pic>
              <p:nvPicPr>
                <p:cNvPr id="716" name="Google Shape;716;p26" descr="OCRE_Tcell.png"/>
                <p:cNvPicPr preferRelativeResize="0"/>
                <p:nvPr/>
              </p:nvPicPr>
              <p:blipFill rotWithShape="1">
                <a:blip r:embed="rId7">
                  <a:alphaModFix/>
                </a:blip>
                <a:srcRect/>
                <a:stretch/>
              </p:blipFill>
              <p:spPr>
                <a:xfrm>
                  <a:off x="6497716" y="3582742"/>
                  <a:ext cx="1228640" cy="691109"/>
                </a:xfrm>
                <a:prstGeom prst="rect">
                  <a:avLst/>
                </a:prstGeom>
                <a:noFill/>
                <a:ln>
                  <a:noFill/>
                </a:ln>
              </p:spPr>
            </p:pic>
            <p:pic>
              <p:nvPicPr>
                <p:cNvPr id="717" name="Google Shape;717;p26" descr="OCRE_Tcell.png"/>
                <p:cNvPicPr preferRelativeResize="0"/>
                <p:nvPr/>
              </p:nvPicPr>
              <p:blipFill rotWithShape="1">
                <a:blip r:embed="rId8">
                  <a:alphaModFix/>
                </a:blip>
                <a:srcRect/>
                <a:stretch/>
              </p:blipFill>
              <p:spPr>
                <a:xfrm>
                  <a:off x="7312391" y="1293905"/>
                  <a:ext cx="1065768" cy="599494"/>
                </a:xfrm>
                <a:prstGeom prst="rect">
                  <a:avLst/>
                </a:prstGeom>
                <a:noFill/>
                <a:ln>
                  <a:noFill/>
                </a:ln>
              </p:spPr>
            </p:pic>
            <p:pic>
              <p:nvPicPr>
                <p:cNvPr id="718" name="Google Shape;718;p26" descr="OCRE_Tcell.png"/>
                <p:cNvPicPr preferRelativeResize="0"/>
                <p:nvPr/>
              </p:nvPicPr>
              <p:blipFill rotWithShape="1">
                <a:blip r:embed="rId8">
                  <a:alphaModFix/>
                </a:blip>
                <a:srcRect/>
                <a:stretch/>
              </p:blipFill>
              <p:spPr>
                <a:xfrm>
                  <a:off x="7312391" y="1885921"/>
                  <a:ext cx="1065768" cy="599494"/>
                </a:xfrm>
                <a:prstGeom prst="rect">
                  <a:avLst/>
                </a:prstGeom>
                <a:noFill/>
                <a:ln>
                  <a:noFill/>
                </a:ln>
              </p:spPr>
            </p:pic>
            <p:pic>
              <p:nvPicPr>
                <p:cNvPr id="719" name="Google Shape;719;p26" descr="OCRE_Tcell.png"/>
                <p:cNvPicPr preferRelativeResize="0"/>
                <p:nvPr/>
              </p:nvPicPr>
              <p:blipFill rotWithShape="1">
                <a:blip r:embed="rId8">
                  <a:alphaModFix/>
                </a:blip>
                <a:srcRect/>
                <a:stretch/>
              </p:blipFill>
              <p:spPr>
                <a:xfrm>
                  <a:off x="7312391" y="2477937"/>
                  <a:ext cx="1065768" cy="599494"/>
                </a:xfrm>
                <a:prstGeom prst="rect">
                  <a:avLst/>
                </a:prstGeom>
                <a:noFill/>
                <a:ln>
                  <a:noFill/>
                </a:ln>
              </p:spPr>
            </p:pic>
            <p:pic>
              <p:nvPicPr>
                <p:cNvPr id="720" name="Google Shape;720;p26" descr="OCRE_Tcell.png"/>
                <p:cNvPicPr preferRelativeResize="0"/>
                <p:nvPr/>
              </p:nvPicPr>
              <p:blipFill rotWithShape="1">
                <a:blip r:embed="rId8">
                  <a:alphaModFix/>
                </a:blip>
                <a:srcRect/>
                <a:stretch/>
              </p:blipFill>
              <p:spPr>
                <a:xfrm>
                  <a:off x="7312391" y="3069953"/>
                  <a:ext cx="1065768" cy="599494"/>
                </a:xfrm>
                <a:prstGeom prst="rect">
                  <a:avLst/>
                </a:prstGeom>
                <a:noFill/>
                <a:ln>
                  <a:noFill/>
                </a:ln>
              </p:spPr>
            </p:pic>
            <p:pic>
              <p:nvPicPr>
                <p:cNvPr id="721" name="Google Shape;721;p26" descr="OCRE_Tcell.png"/>
                <p:cNvPicPr preferRelativeResize="0"/>
                <p:nvPr/>
              </p:nvPicPr>
              <p:blipFill rotWithShape="1">
                <a:blip r:embed="rId8">
                  <a:alphaModFix/>
                </a:blip>
                <a:srcRect/>
                <a:stretch/>
              </p:blipFill>
              <p:spPr>
                <a:xfrm>
                  <a:off x="7312391" y="3661969"/>
                  <a:ext cx="1065768" cy="599494"/>
                </a:xfrm>
                <a:prstGeom prst="rect">
                  <a:avLst/>
                </a:prstGeom>
                <a:noFill/>
                <a:ln>
                  <a:noFill/>
                </a:ln>
              </p:spPr>
            </p:pic>
            <p:pic>
              <p:nvPicPr>
                <p:cNvPr id="722" name="Google Shape;722;p26" descr="OCRE_Tcell.png"/>
                <p:cNvPicPr preferRelativeResize="0"/>
                <p:nvPr/>
              </p:nvPicPr>
              <p:blipFill rotWithShape="1">
                <a:blip r:embed="rId8">
                  <a:alphaModFix/>
                </a:blip>
                <a:srcRect/>
                <a:stretch/>
              </p:blipFill>
              <p:spPr>
                <a:xfrm>
                  <a:off x="7312391" y="4253987"/>
                  <a:ext cx="1065768" cy="599494"/>
                </a:xfrm>
                <a:prstGeom prst="rect">
                  <a:avLst/>
                </a:prstGeom>
                <a:noFill/>
                <a:ln>
                  <a:noFill/>
                </a:ln>
              </p:spPr>
            </p:pic>
            <p:pic>
              <p:nvPicPr>
                <p:cNvPr id="723" name="Google Shape;723;p26" descr="OCRE_Tcell.png"/>
                <p:cNvPicPr preferRelativeResize="0"/>
                <p:nvPr/>
              </p:nvPicPr>
              <p:blipFill rotWithShape="1">
                <a:blip r:embed="rId9">
                  <a:alphaModFix/>
                </a:blip>
                <a:srcRect/>
                <a:stretch/>
              </p:blipFill>
              <p:spPr>
                <a:xfrm>
                  <a:off x="8131515" y="914400"/>
                  <a:ext cx="741442" cy="417061"/>
                </a:xfrm>
                <a:prstGeom prst="rect">
                  <a:avLst/>
                </a:prstGeom>
                <a:noFill/>
                <a:ln>
                  <a:noFill/>
                </a:ln>
              </p:spPr>
            </p:pic>
            <p:pic>
              <p:nvPicPr>
                <p:cNvPr id="724" name="Google Shape;724;p26" descr="OCRE_Tcell.png"/>
                <p:cNvPicPr preferRelativeResize="0"/>
                <p:nvPr/>
              </p:nvPicPr>
              <p:blipFill rotWithShape="1">
                <a:blip r:embed="rId9">
                  <a:alphaModFix/>
                </a:blip>
                <a:srcRect/>
                <a:stretch/>
              </p:blipFill>
              <p:spPr>
                <a:xfrm>
                  <a:off x="8131515" y="1339251"/>
                  <a:ext cx="741442" cy="417061"/>
                </a:xfrm>
                <a:prstGeom prst="rect">
                  <a:avLst/>
                </a:prstGeom>
                <a:noFill/>
                <a:ln>
                  <a:noFill/>
                </a:ln>
              </p:spPr>
            </p:pic>
            <p:pic>
              <p:nvPicPr>
                <p:cNvPr id="725" name="Google Shape;725;p26" descr="OCRE_Tcell.png"/>
                <p:cNvPicPr preferRelativeResize="0"/>
                <p:nvPr/>
              </p:nvPicPr>
              <p:blipFill rotWithShape="1">
                <a:blip r:embed="rId9">
                  <a:alphaModFix/>
                </a:blip>
                <a:srcRect/>
                <a:stretch/>
              </p:blipFill>
              <p:spPr>
                <a:xfrm>
                  <a:off x="8131515" y="1764102"/>
                  <a:ext cx="741442" cy="417061"/>
                </a:xfrm>
                <a:prstGeom prst="rect">
                  <a:avLst/>
                </a:prstGeom>
                <a:noFill/>
                <a:ln>
                  <a:noFill/>
                </a:ln>
              </p:spPr>
            </p:pic>
            <p:pic>
              <p:nvPicPr>
                <p:cNvPr id="726" name="Google Shape;726;p26" descr="OCRE_Tcell.png"/>
                <p:cNvPicPr preferRelativeResize="0"/>
                <p:nvPr/>
              </p:nvPicPr>
              <p:blipFill rotWithShape="1">
                <a:blip r:embed="rId9">
                  <a:alphaModFix/>
                </a:blip>
                <a:srcRect/>
                <a:stretch/>
              </p:blipFill>
              <p:spPr>
                <a:xfrm>
                  <a:off x="8131515" y="2188953"/>
                  <a:ext cx="741442" cy="417061"/>
                </a:xfrm>
                <a:prstGeom prst="rect">
                  <a:avLst/>
                </a:prstGeom>
                <a:noFill/>
                <a:ln>
                  <a:noFill/>
                </a:ln>
              </p:spPr>
            </p:pic>
            <p:pic>
              <p:nvPicPr>
                <p:cNvPr id="727" name="Google Shape;727;p26" descr="OCRE_Tcell.png"/>
                <p:cNvPicPr preferRelativeResize="0"/>
                <p:nvPr/>
              </p:nvPicPr>
              <p:blipFill rotWithShape="1">
                <a:blip r:embed="rId9">
                  <a:alphaModFix/>
                </a:blip>
                <a:srcRect/>
                <a:stretch/>
              </p:blipFill>
              <p:spPr>
                <a:xfrm>
                  <a:off x="8131515" y="2613804"/>
                  <a:ext cx="741442" cy="417061"/>
                </a:xfrm>
                <a:prstGeom prst="rect">
                  <a:avLst/>
                </a:prstGeom>
                <a:noFill/>
                <a:ln>
                  <a:noFill/>
                </a:ln>
              </p:spPr>
            </p:pic>
            <p:pic>
              <p:nvPicPr>
                <p:cNvPr id="728" name="Google Shape;728;p26" descr="OCRE_Tcell.png"/>
                <p:cNvPicPr preferRelativeResize="0"/>
                <p:nvPr/>
              </p:nvPicPr>
              <p:blipFill rotWithShape="1">
                <a:blip r:embed="rId9">
                  <a:alphaModFix/>
                </a:blip>
                <a:srcRect/>
                <a:stretch/>
              </p:blipFill>
              <p:spPr>
                <a:xfrm>
                  <a:off x="8131515" y="3038655"/>
                  <a:ext cx="741442" cy="417061"/>
                </a:xfrm>
                <a:prstGeom prst="rect">
                  <a:avLst/>
                </a:prstGeom>
                <a:noFill/>
                <a:ln>
                  <a:noFill/>
                </a:ln>
              </p:spPr>
            </p:pic>
            <p:pic>
              <p:nvPicPr>
                <p:cNvPr id="729" name="Google Shape;729;p26" descr="OCRE_Tcell.png"/>
                <p:cNvPicPr preferRelativeResize="0"/>
                <p:nvPr/>
              </p:nvPicPr>
              <p:blipFill rotWithShape="1">
                <a:blip r:embed="rId9">
                  <a:alphaModFix/>
                </a:blip>
                <a:srcRect/>
                <a:stretch/>
              </p:blipFill>
              <p:spPr>
                <a:xfrm>
                  <a:off x="8131515" y="3463506"/>
                  <a:ext cx="741442" cy="417061"/>
                </a:xfrm>
                <a:prstGeom prst="rect">
                  <a:avLst/>
                </a:prstGeom>
                <a:noFill/>
                <a:ln>
                  <a:noFill/>
                </a:ln>
              </p:spPr>
            </p:pic>
            <p:pic>
              <p:nvPicPr>
                <p:cNvPr id="730" name="Google Shape;730;p26" descr="OCRE_Tcell.png"/>
                <p:cNvPicPr preferRelativeResize="0"/>
                <p:nvPr/>
              </p:nvPicPr>
              <p:blipFill rotWithShape="1">
                <a:blip r:embed="rId9">
                  <a:alphaModFix/>
                </a:blip>
                <a:srcRect/>
                <a:stretch/>
              </p:blipFill>
              <p:spPr>
                <a:xfrm>
                  <a:off x="8131515" y="4313208"/>
                  <a:ext cx="741442" cy="417061"/>
                </a:xfrm>
                <a:prstGeom prst="rect">
                  <a:avLst/>
                </a:prstGeom>
                <a:noFill/>
                <a:ln>
                  <a:noFill/>
                </a:ln>
              </p:spPr>
            </p:pic>
            <p:pic>
              <p:nvPicPr>
                <p:cNvPr id="731" name="Google Shape;731;p26" descr="OCRE_Tcell.png"/>
                <p:cNvPicPr preferRelativeResize="0"/>
                <p:nvPr/>
              </p:nvPicPr>
              <p:blipFill rotWithShape="1">
                <a:blip r:embed="rId9">
                  <a:alphaModFix/>
                </a:blip>
                <a:srcRect/>
                <a:stretch/>
              </p:blipFill>
              <p:spPr>
                <a:xfrm>
                  <a:off x="8131515" y="4738056"/>
                  <a:ext cx="741442" cy="417061"/>
                </a:xfrm>
                <a:prstGeom prst="rect">
                  <a:avLst/>
                </a:prstGeom>
                <a:noFill/>
                <a:ln>
                  <a:noFill/>
                </a:ln>
              </p:spPr>
            </p:pic>
            <p:cxnSp>
              <p:nvCxnSpPr>
                <p:cNvPr id="732" name="Google Shape;732;p26"/>
                <p:cNvCxnSpPr/>
                <p:nvPr/>
              </p:nvCxnSpPr>
              <p:spPr>
                <a:xfrm rot="10800000" flipH="1">
                  <a:off x="6536979" y="2505675"/>
                  <a:ext cx="294568" cy="265817"/>
                </a:xfrm>
                <a:prstGeom prst="straightConnector1">
                  <a:avLst/>
                </a:prstGeom>
                <a:noFill/>
                <a:ln w="19050" cap="flat" cmpd="sng">
                  <a:solidFill>
                    <a:srgbClr val="4C0026"/>
                  </a:solidFill>
                  <a:prstDash val="solid"/>
                  <a:round/>
                  <a:headEnd type="none" w="sm" len="sm"/>
                  <a:tailEnd type="none" w="sm" len="sm"/>
                </a:ln>
              </p:spPr>
            </p:cxnSp>
            <p:cxnSp>
              <p:nvCxnSpPr>
                <p:cNvPr id="733" name="Google Shape;733;p26"/>
                <p:cNvCxnSpPr/>
                <p:nvPr/>
              </p:nvCxnSpPr>
              <p:spPr>
                <a:xfrm rot="10800000">
                  <a:off x="6551829" y="3466866"/>
                  <a:ext cx="294568" cy="265817"/>
                </a:xfrm>
                <a:prstGeom prst="straightConnector1">
                  <a:avLst/>
                </a:prstGeom>
                <a:noFill/>
                <a:ln w="19050" cap="flat" cmpd="sng">
                  <a:solidFill>
                    <a:srgbClr val="4C0026"/>
                  </a:solidFill>
                  <a:prstDash val="solid"/>
                  <a:round/>
                  <a:headEnd type="none" w="sm" len="sm"/>
                  <a:tailEnd type="none" w="sm" len="sm"/>
                </a:ln>
              </p:spPr>
            </p:cxnSp>
            <p:cxnSp>
              <p:nvCxnSpPr>
                <p:cNvPr id="734" name="Google Shape;734;p26"/>
                <p:cNvCxnSpPr/>
                <p:nvPr/>
              </p:nvCxnSpPr>
              <p:spPr>
                <a:xfrm rot="10800000" flipH="1">
                  <a:off x="7311579" y="1780543"/>
                  <a:ext cx="304156" cy="308282"/>
                </a:xfrm>
                <a:prstGeom prst="straightConnector1">
                  <a:avLst/>
                </a:prstGeom>
                <a:noFill/>
                <a:ln w="19050" cap="flat" cmpd="sng">
                  <a:solidFill>
                    <a:srgbClr val="4C0026"/>
                  </a:solidFill>
                  <a:prstDash val="solid"/>
                  <a:round/>
                  <a:headEnd type="none" w="sm" len="sm"/>
                  <a:tailEnd type="none" w="sm" len="sm"/>
                </a:ln>
              </p:spPr>
            </p:cxnSp>
            <p:cxnSp>
              <p:nvCxnSpPr>
                <p:cNvPr id="735" name="Google Shape;735;p26"/>
                <p:cNvCxnSpPr/>
                <p:nvPr/>
              </p:nvCxnSpPr>
              <p:spPr>
                <a:xfrm rot="10800000" flipH="1">
                  <a:off x="8060187" y="1219200"/>
                  <a:ext cx="250224" cy="207227"/>
                </a:xfrm>
                <a:prstGeom prst="straightConnector1">
                  <a:avLst/>
                </a:prstGeom>
                <a:noFill/>
                <a:ln w="19050" cap="flat" cmpd="sng">
                  <a:solidFill>
                    <a:srgbClr val="4C0026"/>
                  </a:solidFill>
                  <a:prstDash val="solid"/>
                  <a:round/>
                  <a:headEnd type="none" w="sm" len="sm"/>
                  <a:tailEnd type="none" w="sm" len="sm"/>
                </a:ln>
              </p:spPr>
            </p:cxnSp>
            <p:cxnSp>
              <p:nvCxnSpPr>
                <p:cNvPr id="736" name="Google Shape;736;p26"/>
                <p:cNvCxnSpPr/>
                <p:nvPr/>
              </p:nvCxnSpPr>
              <p:spPr>
                <a:xfrm>
                  <a:off x="7419934" y="2258516"/>
                  <a:ext cx="170429" cy="1274"/>
                </a:xfrm>
                <a:prstGeom prst="straightConnector1">
                  <a:avLst/>
                </a:prstGeom>
                <a:noFill/>
                <a:ln w="19050" cap="flat" cmpd="sng">
                  <a:solidFill>
                    <a:srgbClr val="4C0026"/>
                  </a:solidFill>
                  <a:prstDash val="solid"/>
                  <a:round/>
                  <a:headEnd type="none" w="sm" len="sm"/>
                  <a:tailEnd type="none" w="sm" len="sm"/>
                </a:ln>
              </p:spPr>
            </p:cxnSp>
            <p:cxnSp>
              <p:nvCxnSpPr>
                <p:cNvPr id="737" name="Google Shape;737;p26"/>
                <p:cNvCxnSpPr/>
                <p:nvPr/>
              </p:nvCxnSpPr>
              <p:spPr>
                <a:xfrm>
                  <a:off x="8105388" y="1515533"/>
                  <a:ext cx="205023" cy="83172"/>
                </a:xfrm>
                <a:prstGeom prst="straightConnector1">
                  <a:avLst/>
                </a:prstGeom>
                <a:noFill/>
                <a:ln w="19050" cap="flat" cmpd="sng">
                  <a:solidFill>
                    <a:srgbClr val="4C0026"/>
                  </a:solidFill>
                  <a:prstDash val="solid"/>
                  <a:round/>
                  <a:headEnd type="none" w="sm" len="sm"/>
                  <a:tailEnd type="none" w="sm" len="sm"/>
                </a:ln>
              </p:spPr>
            </p:cxnSp>
            <p:cxnSp>
              <p:nvCxnSpPr>
                <p:cNvPr id="738" name="Google Shape;738;p26"/>
                <p:cNvCxnSpPr/>
                <p:nvPr/>
              </p:nvCxnSpPr>
              <p:spPr>
                <a:xfrm rot="10800000" flipH="1">
                  <a:off x="8105388" y="2016643"/>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39" name="Google Shape;739;p26"/>
                <p:cNvCxnSpPr/>
                <p:nvPr/>
              </p:nvCxnSpPr>
              <p:spPr>
                <a:xfrm rot="10800000" flipH="1">
                  <a:off x="7386038" y="2886139"/>
                  <a:ext cx="181966" cy="95112"/>
                </a:xfrm>
                <a:prstGeom prst="straightConnector1">
                  <a:avLst/>
                </a:prstGeom>
                <a:noFill/>
                <a:ln w="19050" cap="flat" cmpd="sng">
                  <a:solidFill>
                    <a:srgbClr val="4C0026"/>
                  </a:solidFill>
                  <a:prstDash val="solid"/>
                  <a:round/>
                  <a:headEnd type="none" w="sm" len="sm"/>
                  <a:tailEnd type="none" w="sm" len="sm"/>
                </a:ln>
              </p:spPr>
            </p:cxnSp>
            <p:cxnSp>
              <p:nvCxnSpPr>
                <p:cNvPr id="740" name="Google Shape;740;p26"/>
                <p:cNvCxnSpPr/>
                <p:nvPr/>
              </p:nvCxnSpPr>
              <p:spPr>
                <a:xfrm>
                  <a:off x="7391434" y="3243073"/>
                  <a:ext cx="181966" cy="95112"/>
                </a:xfrm>
                <a:prstGeom prst="straightConnector1">
                  <a:avLst/>
                </a:prstGeom>
                <a:noFill/>
                <a:ln w="19050" cap="flat" cmpd="sng">
                  <a:solidFill>
                    <a:srgbClr val="4C0026"/>
                  </a:solidFill>
                  <a:prstDash val="solid"/>
                  <a:round/>
                  <a:headEnd type="none" w="sm" len="sm"/>
                  <a:tailEnd type="none" w="sm" len="sm"/>
                </a:ln>
              </p:spPr>
            </p:cxnSp>
            <p:cxnSp>
              <p:nvCxnSpPr>
                <p:cNvPr id="741" name="Google Shape;741;p26"/>
                <p:cNvCxnSpPr/>
                <p:nvPr/>
              </p:nvCxnSpPr>
              <p:spPr>
                <a:xfrm>
                  <a:off x="7419934" y="3879200"/>
                  <a:ext cx="170429" cy="0"/>
                </a:xfrm>
                <a:prstGeom prst="straightConnector1">
                  <a:avLst/>
                </a:prstGeom>
                <a:noFill/>
                <a:ln w="19050" cap="flat" cmpd="sng">
                  <a:solidFill>
                    <a:srgbClr val="4C0026"/>
                  </a:solidFill>
                  <a:prstDash val="solid"/>
                  <a:round/>
                  <a:headEnd type="none" w="sm" len="sm"/>
                  <a:tailEnd type="none" w="sm" len="sm"/>
                </a:ln>
              </p:spPr>
            </p:cxnSp>
            <p:cxnSp>
              <p:nvCxnSpPr>
                <p:cNvPr id="742" name="Google Shape;742;p26"/>
                <p:cNvCxnSpPr/>
                <p:nvPr/>
              </p:nvCxnSpPr>
              <p:spPr>
                <a:xfrm>
                  <a:off x="7337792" y="4130973"/>
                  <a:ext cx="277943" cy="260567"/>
                </a:xfrm>
                <a:prstGeom prst="straightConnector1">
                  <a:avLst/>
                </a:prstGeom>
                <a:noFill/>
                <a:ln w="19050" cap="flat" cmpd="sng">
                  <a:solidFill>
                    <a:srgbClr val="4C0026"/>
                  </a:solidFill>
                  <a:prstDash val="solid"/>
                  <a:round/>
                  <a:headEnd type="none" w="sm" len="sm"/>
                  <a:tailEnd type="none" w="sm" len="sm"/>
                </a:ln>
              </p:spPr>
            </p:cxnSp>
            <p:cxnSp>
              <p:nvCxnSpPr>
                <p:cNvPr id="743" name="Google Shape;743;p26"/>
                <p:cNvCxnSpPr/>
                <p:nvPr/>
              </p:nvCxnSpPr>
              <p:spPr>
                <a:xfrm>
                  <a:off x="8105388" y="2282805"/>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44" name="Google Shape;744;p26"/>
                <p:cNvCxnSpPr/>
                <p:nvPr/>
              </p:nvCxnSpPr>
              <p:spPr>
                <a:xfrm rot="10800000" flipH="1">
                  <a:off x="8105388" y="2607030"/>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45" name="Google Shape;745;p26"/>
                <p:cNvCxnSpPr/>
                <p:nvPr/>
              </p:nvCxnSpPr>
              <p:spPr>
                <a:xfrm>
                  <a:off x="8105388" y="2873192"/>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46" name="Google Shape;746;p26"/>
                <p:cNvCxnSpPr/>
                <p:nvPr/>
              </p:nvCxnSpPr>
              <p:spPr>
                <a:xfrm rot="10800000" flipH="1">
                  <a:off x="8105388" y="3170732"/>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47" name="Google Shape;747;p26"/>
                <p:cNvCxnSpPr/>
                <p:nvPr/>
              </p:nvCxnSpPr>
              <p:spPr>
                <a:xfrm>
                  <a:off x="8105388" y="3436894"/>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48" name="Google Shape;748;p26"/>
                <p:cNvCxnSpPr/>
                <p:nvPr/>
              </p:nvCxnSpPr>
              <p:spPr>
                <a:xfrm rot="10800000" flipH="1">
                  <a:off x="8105388" y="3804054"/>
                  <a:ext cx="205023" cy="98454"/>
                </a:xfrm>
                <a:prstGeom prst="straightConnector1">
                  <a:avLst/>
                </a:prstGeom>
                <a:noFill/>
                <a:ln w="19050" cap="flat" cmpd="sng">
                  <a:solidFill>
                    <a:srgbClr val="4C0026"/>
                  </a:solidFill>
                  <a:prstDash val="solid"/>
                  <a:round/>
                  <a:headEnd type="none" w="sm" len="sm"/>
                  <a:tailEnd type="none" w="sm" len="sm"/>
                </a:ln>
              </p:spPr>
            </p:cxnSp>
            <p:cxnSp>
              <p:nvCxnSpPr>
                <p:cNvPr id="749" name="Google Shape;749;p26"/>
                <p:cNvCxnSpPr/>
                <p:nvPr/>
              </p:nvCxnSpPr>
              <p:spPr>
                <a:xfrm>
                  <a:off x="8105388" y="4070216"/>
                  <a:ext cx="205023" cy="113415"/>
                </a:xfrm>
                <a:prstGeom prst="straightConnector1">
                  <a:avLst/>
                </a:prstGeom>
                <a:noFill/>
                <a:ln w="19050" cap="flat" cmpd="sng">
                  <a:solidFill>
                    <a:srgbClr val="4C0026"/>
                  </a:solidFill>
                  <a:prstDash val="solid"/>
                  <a:round/>
                  <a:headEnd type="none" w="sm" len="sm"/>
                  <a:tailEnd type="none" w="sm" len="sm"/>
                </a:ln>
              </p:spPr>
            </p:cxnSp>
            <p:cxnSp>
              <p:nvCxnSpPr>
                <p:cNvPr id="750" name="Google Shape;750;p26"/>
                <p:cNvCxnSpPr/>
                <p:nvPr/>
              </p:nvCxnSpPr>
              <p:spPr>
                <a:xfrm rot="10800000" flipH="1">
                  <a:off x="8060187" y="4415366"/>
                  <a:ext cx="250224" cy="97221"/>
                </a:xfrm>
                <a:prstGeom prst="straightConnector1">
                  <a:avLst/>
                </a:prstGeom>
                <a:noFill/>
                <a:ln w="19050" cap="flat" cmpd="sng">
                  <a:solidFill>
                    <a:srgbClr val="4C0026"/>
                  </a:solidFill>
                  <a:prstDash val="solid"/>
                  <a:round/>
                  <a:headEnd type="none" w="sm" len="sm"/>
                  <a:tailEnd type="none" w="sm" len="sm"/>
                </a:ln>
              </p:spPr>
            </p:cxnSp>
            <p:cxnSp>
              <p:nvCxnSpPr>
                <p:cNvPr id="751" name="Google Shape;751;p26"/>
                <p:cNvCxnSpPr/>
                <p:nvPr/>
              </p:nvCxnSpPr>
              <p:spPr>
                <a:xfrm>
                  <a:off x="8105388" y="4706930"/>
                  <a:ext cx="205023" cy="146551"/>
                </a:xfrm>
                <a:prstGeom prst="straightConnector1">
                  <a:avLst/>
                </a:prstGeom>
                <a:noFill/>
                <a:ln w="19050" cap="flat" cmpd="sng">
                  <a:solidFill>
                    <a:srgbClr val="4C0026"/>
                  </a:solidFill>
                  <a:prstDash val="solid"/>
                  <a:round/>
                  <a:headEnd type="none" w="sm" len="sm"/>
                  <a:tailEnd type="none" w="sm" len="sm"/>
                </a:ln>
              </p:spPr>
            </p:cxnSp>
            <p:pic>
              <p:nvPicPr>
                <p:cNvPr id="752" name="Google Shape;752;p26" descr="OCRE_Tcell.png"/>
                <p:cNvPicPr preferRelativeResize="0"/>
                <p:nvPr/>
              </p:nvPicPr>
              <p:blipFill rotWithShape="1">
                <a:blip r:embed="rId9">
                  <a:alphaModFix/>
                </a:blip>
                <a:srcRect/>
                <a:stretch/>
              </p:blipFill>
              <p:spPr>
                <a:xfrm>
                  <a:off x="8131515" y="3888357"/>
                  <a:ext cx="741442" cy="417061"/>
                </a:xfrm>
                <a:prstGeom prst="rect">
                  <a:avLst/>
                </a:prstGeom>
                <a:noFill/>
                <a:ln>
                  <a:noFill/>
                </a:ln>
              </p:spPr>
            </p:pic>
          </p:grpSp>
          <p:grpSp>
            <p:nvGrpSpPr>
              <p:cNvPr id="753" name="Google Shape;753;p26"/>
              <p:cNvGrpSpPr/>
              <p:nvPr/>
            </p:nvGrpSpPr>
            <p:grpSpPr>
              <a:xfrm>
                <a:off x="5073136" y="1904657"/>
                <a:ext cx="1176550" cy="586200"/>
                <a:chOff x="5992342" y="365756"/>
                <a:chExt cx="1176550" cy="586200"/>
              </a:xfrm>
            </p:grpSpPr>
            <p:sp>
              <p:nvSpPr>
                <p:cNvPr id="754" name="Google Shape;754;p26"/>
                <p:cNvSpPr txBox="1"/>
                <p:nvPr/>
              </p:nvSpPr>
              <p:spPr>
                <a:xfrm>
                  <a:off x="5992342" y="365756"/>
                  <a:ext cx="1176550" cy="57246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300" b="0" i="0" u="none" strike="noStrike" kern="0" cap="none" spc="0" normalizeH="0" baseline="0" noProof="0" dirty="0">
                      <a:ln>
                        <a:noFill/>
                      </a:ln>
                      <a:solidFill>
                        <a:srgbClr val="1F1D21"/>
                      </a:solidFill>
                      <a:effectLst/>
                      <a:uLnTx/>
                      <a:uFillTx/>
                      <a:latin typeface="Imago" pitchFamily="2" charset="0"/>
                      <a:cs typeface="Arial"/>
                      <a:sym typeface="Arial"/>
                    </a:rPr>
                    <a:t>T-cell </a:t>
                  </a:r>
                  <a:br>
                    <a:rPr kumimoji="0" lang="en-GB" sz="1300" b="0" i="0" u="none" strike="noStrike" kern="0" cap="none" spc="0" normalizeH="0" baseline="0" noProof="0" dirty="0">
                      <a:ln>
                        <a:noFill/>
                      </a:ln>
                      <a:solidFill>
                        <a:srgbClr val="1F1D21"/>
                      </a:solidFill>
                      <a:effectLst/>
                      <a:uLnTx/>
                      <a:uFillTx/>
                      <a:latin typeface="Imago" pitchFamily="2" charset="0"/>
                      <a:cs typeface="Arial"/>
                      <a:sym typeface="Arial"/>
                    </a:rPr>
                  </a:br>
                  <a:r>
                    <a:rPr kumimoji="0" lang="en-GB" sz="1300" b="0" i="0" u="none" strike="noStrike" kern="0" cap="none" spc="0" normalizeH="0" baseline="0" noProof="0" dirty="0">
                      <a:ln>
                        <a:noFill/>
                      </a:ln>
                      <a:solidFill>
                        <a:srgbClr val="1F1D21"/>
                      </a:solidFill>
                      <a:effectLst/>
                      <a:uLnTx/>
                      <a:uFillTx/>
                      <a:latin typeface="Imago" pitchFamily="2" charset="0"/>
                      <a:cs typeface="Arial"/>
                      <a:sym typeface="Arial"/>
                    </a:rPr>
                    <a:t>expansion</a:t>
                  </a:r>
                  <a:r>
                    <a:rPr kumimoji="0" lang="en-GB" sz="1300" b="0" i="0" u="none" strike="noStrike" kern="0" cap="none" spc="0" normalizeH="0" baseline="30000" noProof="0" dirty="0">
                      <a:ln>
                        <a:noFill/>
                      </a:ln>
                      <a:solidFill>
                        <a:srgbClr val="1F1D21"/>
                      </a:solidFill>
                      <a:effectLst/>
                      <a:uLnTx/>
                      <a:uFillTx/>
                      <a:latin typeface="Imago" pitchFamily="2" charset="0"/>
                      <a:cs typeface="Arial"/>
                      <a:sym typeface="Arial"/>
                    </a:rPr>
                    <a:t>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755" name="Google Shape;755;p26"/>
                <p:cNvCxnSpPr/>
                <p:nvPr/>
              </p:nvCxnSpPr>
              <p:spPr>
                <a:xfrm>
                  <a:off x="6004666" y="392986"/>
                  <a:ext cx="1057820" cy="0"/>
                </a:xfrm>
                <a:prstGeom prst="straightConnector1">
                  <a:avLst/>
                </a:prstGeom>
                <a:noFill/>
                <a:ln w="25400" cap="flat" cmpd="sng">
                  <a:solidFill>
                    <a:srgbClr val="4C0026"/>
                  </a:solidFill>
                  <a:prstDash val="solid"/>
                  <a:round/>
                  <a:headEnd type="none" w="sm" len="sm"/>
                  <a:tailEnd type="none" w="sm" len="sm"/>
                </a:ln>
              </p:spPr>
            </p:cxnSp>
            <p:cxnSp>
              <p:nvCxnSpPr>
                <p:cNvPr id="756" name="Google Shape;756;p26"/>
                <p:cNvCxnSpPr/>
                <p:nvPr/>
              </p:nvCxnSpPr>
              <p:spPr>
                <a:xfrm>
                  <a:off x="6004666" y="951956"/>
                  <a:ext cx="1057820" cy="0"/>
                </a:xfrm>
                <a:prstGeom prst="straightConnector1">
                  <a:avLst/>
                </a:prstGeom>
                <a:noFill/>
                <a:ln w="25400" cap="flat" cmpd="sng">
                  <a:solidFill>
                    <a:srgbClr val="4C0026"/>
                  </a:solidFill>
                  <a:prstDash val="solid"/>
                  <a:round/>
                  <a:headEnd type="none" w="sm" len="sm"/>
                  <a:tailEnd type="none" w="sm" len="sm"/>
                </a:ln>
              </p:spPr>
            </p:cxnSp>
          </p:grpSp>
        </p:grpSp>
        <p:cxnSp>
          <p:nvCxnSpPr>
            <p:cNvPr id="757" name="Google Shape;757;p26"/>
            <p:cNvCxnSpPr/>
            <p:nvPr/>
          </p:nvCxnSpPr>
          <p:spPr>
            <a:xfrm>
              <a:off x="3707812" y="3131815"/>
              <a:ext cx="1871149" cy="0"/>
            </a:xfrm>
            <a:prstGeom prst="straightConnector1">
              <a:avLst/>
            </a:prstGeom>
            <a:noFill/>
            <a:ln w="57150" cap="flat" cmpd="sng">
              <a:solidFill>
                <a:srgbClr val="79797C"/>
              </a:solidFill>
              <a:prstDash val="solid"/>
              <a:miter lim="800000"/>
              <a:headEnd type="none" w="sm" len="sm"/>
              <a:tailEnd type="stealth" w="med" len="med"/>
            </a:ln>
          </p:spPr>
        </p:cxnSp>
      </p:grpSp>
      <p:cxnSp>
        <p:nvCxnSpPr>
          <p:cNvPr id="759" name="Google Shape;759;p26"/>
          <p:cNvCxnSpPr/>
          <p:nvPr/>
        </p:nvCxnSpPr>
        <p:spPr>
          <a:xfrm rot="10800000">
            <a:off x="3346040" y="3438852"/>
            <a:ext cx="10198" cy="464569"/>
          </a:xfrm>
          <a:prstGeom prst="straightConnector1">
            <a:avLst/>
          </a:prstGeom>
          <a:noFill/>
          <a:ln w="19050" cap="flat" cmpd="sng">
            <a:solidFill>
              <a:srgbClr val="4C0026"/>
            </a:solidFill>
            <a:prstDash val="solid"/>
            <a:round/>
            <a:headEnd type="none" w="sm" len="sm"/>
            <a:tailEnd type="none" w="sm" len="sm"/>
          </a:ln>
        </p:spPr>
      </p:cxnSp>
      <p:pic>
        <p:nvPicPr>
          <p:cNvPr id="80" name="Picture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9710" y="2599803"/>
            <a:ext cx="3194709" cy="1546530"/>
          </a:xfrm>
          <a:prstGeom prst="rect">
            <a:avLst/>
          </a:prstGeom>
        </p:spPr>
      </p:pic>
    </p:spTree>
    <p:extLst>
      <p:ext uri="{BB962C8B-B14F-4D97-AF65-F5344CB8AC3E}">
        <p14:creationId xmlns:p14="http://schemas.microsoft.com/office/powerpoint/2010/main" val="361038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766"/>
        <p:cNvGrpSpPr/>
        <p:nvPr/>
      </p:nvGrpSpPr>
      <p:grpSpPr>
        <a:xfrm>
          <a:off x="0" y="0"/>
          <a:ext cx="0" cy="0"/>
          <a:chOff x="0" y="0"/>
          <a:chExt cx="0" cy="0"/>
        </a:xfrm>
      </p:grpSpPr>
      <p:sp>
        <p:nvSpPr>
          <p:cNvPr id="767" name="Google Shape;767;p27"/>
          <p:cNvSpPr txBox="1">
            <a:spLocks noGrp="1"/>
          </p:cNvSpPr>
          <p:nvPr>
            <p:ph type="body" idx="1"/>
          </p:nvPr>
        </p:nvSpPr>
        <p:spPr>
          <a:xfrm>
            <a:off x="609600" y="1196752"/>
            <a:ext cx="10972800" cy="4746849"/>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chemeClr val="dk1"/>
              </a:buClr>
              <a:buSzPts val="2000"/>
              <a:buNone/>
            </a:pPr>
            <a:r>
              <a:rPr lang="en-GB" dirty="0"/>
              <a:t>There are four potential hypotheses for the activation autoreactive B and T cells:</a:t>
            </a:r>
            <a:endParaRPr dirty="0"/>
          </a:p>
          <a:p>
            <a:pPr marL="0" lvl="0" indent="0" algn="l" rtl="0">
              <a:spcBef>
                <a:spcPts val="1800"/>
              </a:spcBef>
              <a:spcAft>
                <a:spcPts val="0"/>
              </a:spcAft>
              <a:buClr>
                <a:schemeClr val="dk1"/>
              </a:buClr>
              <a:buSzPts val="2000"/>
              <a:buNone/>
            </a:pPr>
            <a:endParaRPr dirty="0"/>
          </a:p>
          <a:p>
            <a:pPr marL="0" lvl="0" indent="0" algn="l" rtl="0">
              <a:spcBef>
                <a:spcPts val="1800"/>
              </a:spcBef>
              <a:spcAft>
                <a:spcPts val="0"/>
              </a:spcAft>
              <a:buClr>
                <a:schemeClr val="dk1"/>
              </a:buClr>
              <a:buSzPts val="2000"/>
              <a:buNone/>
            </a:pPr>
            <a:endParaRPr dirty="0"/>
          </a:p>
          <a:p>
            <a:pPr marL="0" lvl="0" indent="0" algn="l" rtl="0">
              <a:spcBef>
                <a:spcPts val="1800"/>
              </a:spcBef>
              <a:spcAft>
                <a:spcPts val="0"/>
              </a:spcAft>
              <a:buClr>
                <a:schemeClr val="dk1"/>
              </a:buClr>
              <a:buSzPts val="2000"/>
              <a:buNone/>
            </a:pPr>
            <a:endParaRPr dirty="0"/>
          </a:p>
          <a:p>
            <a:pPr marL="0" lvl="0" indent="0" algn="l" rtl="0">
              <a:spcBef>
                <a:spcPts val="1800"/>
              </a:spcBef>
              <a:spcAft>
                <a:spcPts val="0"/>
              </a:spcAft>
              <a:buClr>
                <a:schemeClr val="dk1"/>
              </a:buClr>
              <a:buSzPts val="2000"/>
              <a:buNone/>
            </a:pPr>
            <a:endParaRPr dirty="0"/>
          </a:p>
          <a:p>
            <a:pPr marL="0" lvl="0" indent="0" algn="l" rtl="0">
              <a:spcBef>
                <a:spcPts val="1800"/>
              </a:spcBef>
              <a:spcAft>
                <a:spcPts val="0"/>
              </a:spcAft>
              <a:buClr>
                <a:schemeClr val="dk1"/>
              </a:buClr>
              <a:buSzPts val="2000"/>
              <a:buNone/>
            </a:pPr>
            <a:endParaRPr dirty="0"/>
          </a:p>
          <a:p>
            <a:pPr marL="0" lvl="0" indent="0" algn="l" rtl="0">
              <a:spcBef>
                <a:spcPts val="1800"/>
              </a:spcBef>
              <a:spcAft>
                <a:spcPts val="0"/>
              </a:spcAft>
              <a:buClr>
                <a:schemeClr val="dk1"/>
              </a:buClr>
              <a:buSzPts val="2000"/>
              <a:buNone/>
            </a:pPr>
            <a:endParaRPr dirty="0"/>
          </a:p>
        </p:txBody>
      </p:sp>
      <p:sp>
        <p:nvSpPr>
          <p:cNvPr id="768" name="Google Shape;768;p27"/>
          <p:cNvSpPr/>
          <p:nvPr/>
        </p:nvSpPr>
        <p:spPr>
          <a:xfrm>
            <a:off x="609600" y="3929059"/>
            <a:ext cx="5270376" cy="1077178"/>
          </a:xfrm>
          <a:prstGeom prst="rect">
            <a:avLst/>
          </a:prstGeom>
          <a:solidFill>
            <a:srgbClr val="FFADD5"/>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3F3F3F"/>
              </a:solidFill>
              <a:effectLst/>
              <a:uLnTx/>
              <a:uFillTx/>
              <a:latin typeface="Imago" pitchFamily="2" charset="0"/>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Self-reactive T cells are produced in response to sequestered autoantigens released to the periphery following a viral infection.</a:t>
            </a:r>
            <a:r>
              <a:rPr kumimoji="0" lang="en-GB" sz="1600" b="0" i="0" u="none" strike="noStrike" kern="0" cap="none" spc="0" normalizeH="0" baseline="30000" noProof="0" dirty="0">
                <a:ln>
                  <a:noFill/>
                </a:ln>
                <a:solidFill>
                  <a:srgbClr val="3F3F3F"/>
                </a:solidFill>
                <a:effectLst/>
                <a:uLnTx/>
                <a:uFillTx/>
                <a:latin typeface="Imago" pitchFamily="2" charset="0"/>
                <a:cs typeface="Arial"/>
                <a:sym typeface="Arial"/>
              </a:rPr>
              <a:t>3</a:t>
            </a: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769" name="Google Shape;769;p27"/>
          <p:cNvSpPr/>
          <p:nvPr/>
        </p:nvSpPr>
        <p:spPr>
          <a:xfrm>
            <a:off x="6312024" y="3929059"/>
            <a:ext cx="5270376" cy="1077178"/>
          </a:xfrm>
          <a:prstGeom prst="rect">
            <a:avLst/>
          </a:prstGeom>
          <a:solidFill>
            <a:srgbClr val="FDF8DD"/>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3F3F3F"/>
              </a:solidFill>
              <a:effectLst/>
              <a:uLnTx/>
              <a:uFillTx/>
              <a:latin typeface="Imago" pitchFamily="2" charset="0"/>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Autoreactive cells are activated during infection due to nonspecific inflammatory events.</a:t>
            </a:r>
            <a:r>
              <a:rPr kumimoji="0" lang="en-GB" sz="1600" b="0" i="0" u="none" strike="noStrike" kern="0" cap="none" spc="0" normalizeH="0" baseline="30000" noProof="0" dirty="0">
                <a:ln>
                  <a:noFill/>
                </a:ln>
                <a:solidFill>
                  <a:srgbClr val="3F3F3F"/>
                </a:solidFill>
                <a:effectLst/>
                <a:uLnTx/>
                <a:uFillTx/>
                <a:latin typeface="Imago" pitchFamily="2" charset="0"/>
                <a:cs typeface="Arial"/>
                <a:sym typeface="Arial"/>
              </a:rPr>
              <a:t>1</a:t>
            </a: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770" name="Google Shape;770;p27"/>
          <p:cNvSpPr/>
          <p:nvPr/>
        </p:nvSpPr>
        <p:spPr>
          <a:xfrm>
            <a:off x="6312024" y="2105601"/>
            <a:ext cx="5270376" cy="1261844"/>
          </a:xfrm>
          <a:prstGeom prst="rect">
            <a:avLst/>
          </a:prstGeom>
          <a:solidFill>
            <a:srgbClr val="C2F2DE"/>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3F3F3F"/>
              </a:solidFill>
              <a:effectLst/>
              <a:uLnTx/>
              <a:uFillTx/>
              <a:latin typeface="Imago" pitchFamily="2" charset="0"/>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3F3F3F"/>
                </a:solidFill>
                <a:effectLst/>
                <a:uLnTx/>
                <a:uFillTx/>
                <a:latin typeface="Imago" pitchFamily="2" charset="0"/>
                <a:cs typeface="Arial"/>
                <a:sym typeface="Arial"/>
              </a:rPr>
              <a:t>Citrullination</a:t>
            </a: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 of proteins expands the repertoire of epitopes after protein immunisation. </a:t>
            </a:r>
            <a:r>
              <a:rPr kumimoji="0" lang="en-GB" sz="1600" b="0" i="0" u="none" strike="noStrike" kern="0" cap="none" spc="0" normalizeH="0" baseline="0" noProof="0" dirty="0" err="1">
                <a:ln>
                  <a:noFill/>
                </a:ln>
                <a:solidFill>
                  <a:srgbClr val="3F3F3F"/>
                </a:solidFill>
                <a:effectLst/>
                <a:uLnTx/>
                <a:uFillTx/>
                <a:latin typeface="Imago" pitchFamily="2" charset="0"/>
                <a:cs typeface="Arial"/>
                <a:sym typeface="Arial"/>
              </a:rPr>
              <a:t>Citrullination</a:t>
            </a: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 is increased during inflammation, potentially leading to novel autoantigen presentation.</a:t>
            </a:r>
            <a:r>
              <a:rPr kumimoji="0" lang="en-GB" sz="1600" b="0" i="0" u="none" strike="noStrike" kern="0" cap="none" spc="0" normalizeH="0" baseline="30000" noProof="0" dirty="0">
                <a:ln>
                  <a:noFill/>
                </a:ln>
                <a:solidFill>
                  <a:srgbClr val="3F3F3F"/>
                </a:solidFill>
                <a:effectLst/>
                <a:uLnTx/>
                <a:uFillTx/>
                <a:latin typeface="Imago" pitchFamily="2" charset="0"/>
                <a:cs typeface="Arial"/>
                <a:sym typeface="Arial"/>
              </a:rPr>
              <a:t>2</a:t>
            </a:r>
            <a:endParaRPr kumimoji="0" sz="16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771" name="Google Shape;771;p27"/>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In immune-mediated diseases, the processes normally preventing the activation of autoreactive B and T cells are dysfunctional </a:t>
            </a:r>
            <a:endParaRPr dirty="0"/>
          </a:p>
        </p:txBody>
      </p:sp>
      <p:sp>
        <p:nvSpPr>
          <p:cNvPr id="772" name="Google Shape;772;p27"/>
          <p:cNvSpPr txBox="1">
            <a:spLocks noGrp="1"/>
          </p:cNvSpPr>
          <p:nvPr>
            <p:ph type="body" idx="2"/>
          </p:nvPr>
        </p:nvSpPr>
        <p:spPr>
          <a:xfrm>
            <a:off x="609600" y="5975181"/>
            <a:ext cx="9014792" cy="463104"/>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chemeClr val="dk1"/>
              </a:buClr>
              <a:buSzPts val="900"/>
              <a:buNone/>
            </a:pPr>
            <a:r>
              <a:rPr lang="en-GB" dirty="0"/>
              <a:t>1. </a:t>
            </a:r>
            <a:r>
              <a:rPr lang="en-GB" dirty="0" err="1"/>
              <a:t>Sospedra</a:t>
            </a:r>
            <a:r>
              <a:rPr lang="en-GB" dirty="0"/>
              <a:t> M, Martin R. </a:t>
            </a:r>
            <a:r>
              <a:rPr lang="en-GB" i="1" dirty="0" err="1"/>
              <a:t>Annu</a:t>
            </a:r>
            <a:r>
              <a:rPr lang="en-GB" i="1" dirty="0"/>
              <a:t>. Rev </a:t>
            </a:r>
            <a:r>
              <a:rPr lang="en-GB" i="1" dirty="0" err="1"/>
              <a:t>Immunol</a:t>
            </a:r>
            <a:r>
              <a:rPr lang="en-GB" dirty="0"/>
              <a:t> 2005;23:683–747; 2. </a:t>
            </a:r>
            <a:r>
              <a:rPr lang="en-GB" dirty="0" err="1"/>
              <a:t>Faigle</a:t>
            </a:r>
            <a:r>
              <a:rPr lang="en-GB" dirty="0"/>
              <a:t> W, </a:t>
            </a:r>
            <a:r>
              <a:rPr lang="en-GB" i="1" dirty="0"/>
              <a:t>et al .Front </a:t>
            </a:r>
            <a:r>
              <a:rPr lang="en-GB" i="1" dirty="0" err="1"/>
              <a:t>Immunol</a:t>
            </a:r>
            <a:r>
              <a:rPr lang="en-GB" i="1" dirty="0"/>
              <a:t> </a:t>
            </a:r>
            <a:r>
              <a:rPr lang="en-GB" dirty="0"/>
              <a:t>2019:540; 3. Miller SD, </a:t>
            </a:r>
            <a:r>
              <a:rPr lang="en-GB" i="1" dirty="0"/>
              <a:t>et al. Nature Med</a:t>
            </a:r>
            <a:r>
              <a:rPr lang="en-GB" dirty="0"/>
              <a:t> 1997;3:1133–6. </a:t>
            </a:r>
            <a:endParaRPr dirty="0"/>
          </a:p>
        </p:txBody>
      </p:sp>
      <p:sp>
        <p:nvSpPr>
          <p:cNvPr id="773" name="Google Shape;773;p27"/>
          <p:cNvSpPr/>
          <p:nvPr/>
        </p:nvSpPr>
        <p:spPr>
          <a:xfrm>
            <a:off x="609600" y="3700230"/>
            <a:ext cx="5270376" cy="432048"/>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Recognition of sequestered antigens</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774" name="Google Shape;774;p27"/>
          <p:cNvSpPr/>
          <p:nvPr/>
        </p:nvSpPr>
        <p:spPr>
          <a:xfrm>
            <a:off x="6312024" y="1772816"/>
            <a:ext cx="5270376" cy="432048"/>
          </a:xfrm>
          <a:prstGeom prst="rect">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Novel autoantigen presentation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775" name="Google Shape;775;p27"/>
          <p:cNvSpPr/>
          <p:nvPr/>
        </p:nvSpPr>
        <p:spPr>
          <a:xfrm>
            <a:off x="6312024" y="3700230"/>
            <a:ext cx="5270376" cy="432048"/>
          </a:xfrm>
          <a:prstGeom prst="rect">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3F3F3F"/>
                </a:solidFill>
                <a:effectLst/>
                <a:uLnTx/>
                <a:uFillTx/>
                <a:latin typeface="Imago" pitchFamily="2" charset="0"/>
                <a:cs typeface="Arial"/>
                <a:sym typeface="Arial"/>
              </a:rPr>
              <a:t>Bystander activation</a:t>
            </a: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776" name="Google Shape;776;p27"/>
          <p:cNvSpPr/>
          <p:nvPr/>
        </p:nvSpPr>
        <p:spPr>
          <a:xfrm>
            <a:off x="609600" y="1989000"/>
            <a:ext cx="5270376" cy="1378445"/>
          </a:xfrm>
          <a:prstGeom prst="rect">
            <a:avLst/>
          </a:prstGeom>
          <a:solidFill>
            <a:srgbClr val="B9E2FE"/>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3F3F3F"/>
              </a:solidFill>
              <a:effectLst/>
              <a:uLnTx/>
              <a:uFillTx/>
              <a:latin typeface="Imago" pitchFamily="2" charset="0"/>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Foreign antigens share sequence or structural homology with self-antigens leading to the production of self-reactive T cells.</a:t>
            </a:r>
            <a:r>
              <a:rPr kumimoji="0" lang="en-GB" sz="1600" b="0" i="0" u="none" strike="noStrike" kern="0" cap="none" spc="0" normalizeH="0" baseline="30000" noProof="0" dirty="0">
                <a:ln>
                  <a:noFill/>
                </a:ln>
                <a:solidFill>
                  <a:srgbClr val="3F3F3F"/>
                </a:solidFill>
                <a:effectLst/>
                <a:uLnTx/>
                <a:uFillTx/>
                <a:latin typeface="Imago" pitchFamily="2" charset="0"/>
                <a:cs typeface="Arial"/>
                <a:sym typeface="Arial"/>
              </a:rPr>
              <a:t>1</a:t>
            </a:r>
            <a:r>
              <a:rPr kumimoji="0" lang="en-GB" sz="1600" b="0" i="0" u="none" strike="noStrike" kern="0" cap="none" spc="0" normalizeH="0" baseline="0" noProof="0" dirty="0">
                <a:ln>
                  <a:noFill/>
                </a:ln>
                <a:solidFill>
                  <a:srgbClr val="3F3F3F"/>
                </a:solidFill>
                <a:effectLst/>
                <a:uLnTx/>
                <a:uFillTx/>
                <a:latin typeface="Imago" pitchFamily="2" charset="0"/>
                <a:cs typeface="Arial"/>
                <a:sym typeface="Arial"/>
              </a:rPr>
              <a:t>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777" name="Google Shape;777;p27"/>
          <p:cNvSpPr/>
          <p:nvPr/>
        </p:nvSpPr>
        <p:spPr>
          <a:xfrm>
            <a:off x="609600" y="1772816"/>
            <a:ext cx="5270376" cy="432048"/>
          </a:xfrm>
          <a:prstGeom prst="rect">
            <a:avLst/>
          </a:prstGeom>
          <a:solidFill>
            <a:schemeClr val="dk2"/>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Molecular mimicry</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778" name="Google Shape;778;p27"/>
          <p:cNvSpPr/>
          <p:nvPr/>
        </p:nvSpPr>
        <p:spPr>
          <a:xfrm>
            <a:off x="609600" y="5302949"/>
            <a:ext cx="1097280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3F3F3F"/>
                </a:solidFill>
                <a:effectLst/>
                <a:uLnTx/>
                <a:uFillTx/>
                <a:latin typeface="Imago" pitchFamily="2" charset="0"/>
                <a:cs typeface="Arial"/>
                <a:sym typeface="Arial"/>
              </a:rPr>
              <a:t>Once the immune system has targeted an autoantigen to the CNS, the antigen is never removed and results in a continuous cycle of inflammation and damage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21079541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012"/>
        <p:cNvGrpSpPr/>
        <p:nvPr/>
      </p:nvGrpSpPr>
      <p:grpSpPr>
        <a:xfrm>
          <a:off x="0" y="0"/>
          <a:ext cx="0" cy="0"/>
          <a:chOff x="0" y="0"/>
          <a:chExt cx="0" cy="0"/>
        </a:xfrm>
      </p:grpSpPr>
      <p:sp>
        <p:nvSpPr>
          <p:cNvPr id="1013" name="Google Shape;1013;p33"/>
          <p:cNvSpPr/>
          <p:nvPr/>
        </p:nvSpPr>
        <p:spPr>
          <a:xfrm>
            <a:off x="4061756" y="5161623"/>
            <a:ext cx="6606245" cy="8166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srgbClr val="FFFFFF"/>
              </a:solidFill>
              <a:effectLst/>
              <a:uLnTx/>
              <a:uFillTx/>
              <a:latin typeface="Imago" pitchFamily="2" charset="0"/>
              <a:cs typeface="Arial"/>
              <a:sym typeface="Arial"/>
            </a:endParaRPr>
          </a:p>
        </p:txBody>
      </p:sp>
      <p:grpSp>
        <p:nvGrpSpPr>
          <p:cNvPr id="1014" name="Google Shape;1014;p33"/>
          <p:cNvGrpSpPr/>
          <p:nvPr/>
        </p:nvGrpSpPr>
        <p:grpSpPr>
          <a:xfrm>
            <a:off x="433783" y="1132008"/>
            <a:ext cx="8398521" cy="5105304"/>
            <a:chOff x="1358900" y="977309"/>
            <a:chExt cx="8994776" cy="5571368"/>
          </a:xfrm>
        </p:grpSpPr>
        <p:pic>
          <p:nvPicPr>
            <p:cNvPr id="1015" name="Google Shape;1015;p33"/>
            <p:cNvPicPr preferRelativeResize="0"/>
            <p:nvPr/>
          </p:nvPicPr>
          <p:blipFill rotWithShape="1">
            <a:blip r:embed="rId3">
              <a:alphaModFix/>
            </a:blip>
            <a:srcRect t="-2305" b="-2304"/>
            <a:stretch/>
          </p:blipFill>
          <p:spPr>
            <a:xfrm>
              <a:off x="1358900" y="977309"/>
              <a:ext cx="8994776" cy="5571368"/>
            </a:xfrm>
            <a:prstGeom prst="rect">
              <a:avLst/>
            </a:prstGeom>
            <a:noFill/>
            <a:ln>
              <a:noFill/>
            </a:ln>
          </p:spPr>
        </p:pic>
        <p:sp>
          <p:nvSpPr>
            <p:cNvPr id="1016" name="Google Shape;1016;p33"/>
            <p:cNvSpPr txBox="1"/>
            <p:nvPr/>
          </p:nvSpPr>
          <p:spPr>
            <a:xfrm>
              <a:off x="2171180" y="1444637"/>
              <a:ext cx="997809" cy="2367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LYMPH NODE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17" name="Google Shape;1017;p33"/>
            <p:cNvSpPr txBox="1"/>
            <p:nvPr/>
          </p:nvSpPr>
          <p:spPr>
            <a:xfrm>
              <a:off x="4711982" y="1444637"/>
              <a:ext cx="1085367" cy="2367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BLOOD VESSEL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18" name="Google Shape;1018;p33"/>
            <p:cNvSpPr txBox="1"/>
            <p:nvPr/>
          </p:nvSpPr>
          <p:spPr>
            <a:xfrm>
              <a:off x="6287383" y="1423775"/>
              <a:ext cx="1056180" cy="3727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BLOOD</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a:t>
              </a: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BRAIN</a:t>
              </a:r>
              <a:b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b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BARRIER</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19" name="Google Shape;1019;p33"/>
            <p:cNvSpPr txBox="1"/>
            <p:nvPr/>
          </p:nvSpPr>
          <p:spPr>
            <a:xfrm>
              <a:off x="7598315" y="1444637"/>
              <a:ext cx="2493489" cy="2367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000000"/>
                  </a:solidFill>
                  <a:effectLst/>
                  <a:uLnTx/>
                  <a:uFillTx/>
                  <a:latin typeface="Imago" pitchFamily="2" charset="0"/>
                  <a:cs typeface="Arial"/>
                  <a:sym typeface="Arial"/>
                </a:rPr>
                <a:t>CENTRAL NERVOUS SYSTEM</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0" name="Google Shape;1020;p33"/>
            <p:cNvSpPr txBox="1"/>
            <p:nvPr/>
          </p:nvSpPr>
          <p:spPr>
            <a:xfrm>
              <a:off x="1909099" y="2988740"/>
              <a:ext cx="532555" cy="2216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B CELL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1" name="Google Shape;1021;p33"/>
            <p:cNvSpPr txBox="1"/>
            <p:nvPr/>
          </p:nvSpPr>
          <p:spPr>
            <a:xfrm>
              <a:off x="2919525" y="2988740"/>
              <a:ext cx="520537" cy="2216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T CELL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2" name="Google Shape;1022;p33"/>
            <p:cNvSpPr txBox="1"/>
            <p:nvPr/>
          </p:nvSpPr>
          <p:spPr>
            <a:xfrm>
              <a:off x="4911361" y="3163240"/>
              <a:ext cx="520537" cy="2216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T CELL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3" name="Google Shape;1023;p33"/>
            <p:cNvSpPr txBox="1"/>
            <p:nvPr/>
          </p:nvSpPr>
          <p:spPr>
            <a:xfrm>
              <a:off x="3589886" y="4717361"/>
              <a:ext cx="532555" cy="2216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B CELL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4" name="Google Shape;1024;p33"/>
            <p:cNvSpPr txBox="1"/>
            <p:nvPr/>
          </p:nvSpPr>
          <p:spPr>
            <a:xfrm>
              <a:off x="6414376" y="3186051"/>
              <a:ext cx="712819" cy="3425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ANTIBODY</a:t>
              </a:r>
              <a:b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b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RELEASE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5" name="Google Shape;1025;p33"/>
            <p:cNvSpPr txBox="1"/>
            <p:nvPr/>
          </p:nvSpPr>
          <p:spPr>
            <a:xfrm>
              <a:off x="7630734" y="5366023"/>
              <a:ext cx="752306" cy="3425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NEURONAL</a:t>
              </a:r>
              <a:b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b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DAMAGE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6" name="Google Shape;1026;p33"/>
            <p:cNvSpPr txBox="1"/>
            <p:nvPr/>
          </p:nvSpPr>
          <p:spPr>
            <a:xfrm>
              <a:off x="9089991" y="1860726"/>
              <a:ext cx="472465" cy="20278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675" b="0" i="0" u="none" strike="noStrike" kern="0" cap="none" spc="0" normalizeH="0" baseline="0" noProof="0" dirty="0">
                  <a:ln>
                    <a:noFill/>
                  </a:ln>
                  <a:solidFill>
                    <a:srgbClr val="000000"/>
                  </a:solidFill>
                  <a:effectLst/>
                  <a:uLnTx/>
                  <a:uFillTx/>
                  <a:latin typeface="Imago" pitchFamily="2" charset="0"/>
                  <a:cs typeface="Arial"/>
                  <a:sym typeface="Arial"/>
                </a:rPr>
                <a:t>T CELL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7" name="Google Shape;1027;p33"/>
            <p:cNvSpPr txBox="1"/>
            <p:nvPr/>
          </p:nvSpPr>
          <p:spPr>
            <a:xfrm>
              <a:off x="8000709" y="1860726"/>
              <a:ext cx="482766" cy="20278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675" b="0" i="0" u="none" strike="noStrike" kern="0" cap="none" spc="0" normalizeH="0" baseline="0" noProof="0" dirty="0">
                  <a:ln>
                    <a:noFill/>
                  </a:ln>
                  <a:solidFill>
                    <a:srgbClr val="000000"/>
                  </a:solidFill>
                  <a:effectLst/>
                  <a:uLnTx/>
                  <a:uFillTx/>
                  <a:latin typeface="Imago" pitchFamily="2" charset="0"/>
                  <a:cs typeface="Arial"/>
                  <a:sym typeface="Arial"/>
                </a:rPr>
                <a:t>B CELL</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28" name="Google Shape;1028;p33"/>
            <p:cNvSpPr txBox="1"/>
            <p:nvPr/>
          </p:nvSpPr>
          <p:spPr>
            <a:xfrm>
              <a:off x="8805280" y="6024864"/>
              <a:ext cx="910253" cy="2216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MACROPHAGE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sp>
        <p:nvSpPr>
          <p:cNvPr id="1029" name="Google Shape;1029;p33"/>
          <p:cNvSpPr txBox="1">
            <a:spLocks noGrp="1"/>
          </p:cNvSpPr>
          <p:nvPr>
            <p:ph type="body" idx="1"/>
          </p:nvPr>
        </p:nvSpPr>
        <p:spPr>
          <a:xfrm>
            <a:off x="615836" y="5994698"/>
            <a:ext cx="8989647" cy="665297"/>
          </a:xfrm>
          <a:prstGeom prst="rect">
            <a:avLst/>
          </a:prstGeom>
          <a:noFill/>
          <a:ln>
            <a:noFill/>
          </a:ln>
        </p:spPr>
        <p:txBody>
          <a:bodyPr spcFirstLastPara="1" wrap="square" lIns="0" tIns="45700" rIns="91425" bIns="45700" anchor="t" anchorCtr="0">
            <a:noAutofit/>
          </a:bodyPr>
          <a:lstStyle/>
          <a:p>
            <a:pPr marL="0" lvl="0" indent="0" algn="l" rtl="0">
              <a:spcBef>
                <a:spcPts val="0"/>
              </a:spcBef>
              <a:spcAft>
                <a:spcPts val="0"/>
              </a:spcAft>
              <a:buClr>
                <a:schemeClr val="dk1"/>
              </a:buClr>
              <a:buSzPts val="900"/>
              <a:buNone/>
            </a:pPr>
            <a:r>
              <a:rPr lang="en-GB" dirty="0">
                <a:ea typeface="Arial"/>
                <a:sym typeface="Arial"/>
              </a:rPr>
              <a:t>APC, antigen-presenting cell; BBB, blood–brain barrier; CNS, central nervous system; </a:t>
            </a:r>
            <a:r>
              <a:rPr lang="en-GB" dirty="0" err="1">
                <a:solidFill>
                  <a:srgbClr val="3F3F3F"/>
                </a:solidFill>
                <a:ea typeface="Arial"/>
                <a:sym typeface="Arial"/>
              </a:rPr>
              <a:t>Th</a:t>
            </a:r>
            <a:r>
              <a:rPr lang="en-GB" dirty="0">
                <a:solidFill>
                  <a:srgbClr val="3F3F3F"/>
                </a:solidFill>
                <a:ea typeface="Arial"/>
                <a:sym typeface="Arial"/>
              </a:rPr>
              <a:t>, </a:t>
            </a:r>
            <a:r>
              <a:rPr lang="en-GB" dirty="0">
                <a:ea typeface="Arial"/>
                <a:sym typeface="Arial"/>
              </a:rPr>
              <a:t>T helper cell.</a:t>
            </a:r>
            <a:r>
              <a:rPr lang="en-GB" dirty="0">
                <a:ea typeface="Arial"/>
              </a:rPr>
              <a:t/>
            </a:r>
            <a:br>
              <a:rPr lang="en-GB" dirty="0">
                <a:ea typeface="Arial"/>
              </a:rPr>
            </a:br>
            <a:r>
              <a:rPr lang="en-GB" dirty="0">
                <a:ea typeface="Arial"/>
                <a:sym typeface="Arial"/>
              </a:rPr>
              <a:t>1. Bar-Or A. </a:t>
            </a:r>
            <a:r>
              <a:rPr lang="en-GB" i="1" dirty="0" err="1">
                <a:ea typeface="Arial"/>
                <a:sym typeface="Arial"/>
              </a:rPr>
              <a:t>Semin</a:t>
            </a:r>
            <a:r>
              <a:rPr lang="en-GB" i="1" dirty="0">
                <a:ea typeface="Arial"/>
                <a:sym typeface="Arial"/>
              </a:rPr>
              <a:t> </a:t>
            </a:r>
            <a:r>
              <a:rPr lang="en-GB" i="1" dirty="0" err="1">
                <a:ea typeface="Arial"/>
                <a:sym typeface="Arial"/>
              </a:rPr>
              <a:t>Neurol</a:t>
            </a:r>
            <a:r>
              <a:rPr lang="en-GB" i="1" dirty="0">
                <a:ea typeface="Arial"/>
                <a:sym typeface="Arial"/>
              </a:rPr>
              <a:t> </a:t>
            </a:r>
            <a:r>
              <a:rPr lang="en-GB" dirty="0">
                <a:ea typeface="Arial"/>
                <a:sym typeface="Arial"/>
              </a:rPr>
              <a:t>2008;28:29–45; 2. </a:t>
            </a:r>
            <a:r>
              <a:rPr lang="en-GB" dirty="0" err="1">
                <a:ea typeface="Arial"/>
                <a:sym typeface="Arial"/>
              </a:rPr>
              <a:t>Dendrou</a:t>
            </a:r>
            <a:r>
              <a:rPr lang="en-GB" dirty="0">
                <a:ea typeface="Arial"/>
                <a:sym typeface="Arial"/>
              </a:rPr>
              <a:t> CA, </a:t>
            </a:r>
            <a:r>
              <a:rPr lang="en-GB" i="1" dirty="0">
                <a:ea typeface="Arial"/>
                <a:sym typeface="Arial"/>
              </a:rPr>
              <a:t>et al</a:t>
            </a:r>
            <a:r>
              <a:rPr lang="en-GB" dirty="0">
                <a:ea typeface="Arial"/>
                <a:sym typeface="Arial"/>
              </a:rPr>
              <a:t>. </a:t>
            </a:r>
            <a:r>
              <a:rPr lang="en-GB" i="1" dirty="0">
                <a:ea typeface="Arial"/>
                <a:sym typeface="Arial"/>
              </a:rPr>
              <a:t>Nat Rev </a:t>
            </a:r>
            <a:r>
              <a:rPr lang="en-GB" i="1" dirty="0" err="1">
                <a:ea typeface="Arial"/>
                <a:sym typeface="Arial"/>
              </a:rPr>
              <a:t>Immunol</a:t>
            </a:r>
            <a:r>
              <a:rPr lang="en-GB" dirty="0">
                <a:ea typeface="Arial"/>
                <a:sym typeface="Arial"/>
              </a:rPr>
              <a:t> 2015;15:545–58; 3. Weber MS, </a:t>
            </a:r>
            <a:r>
              <a:rPr lang="en-GB" i="1" dirty="0">
                <a:ea typeface="Arial"/>
                <a:sym typeface="Arial"/>
              </a:rPr>
              <a:t>et al. </a:t>
            </a:r>
            <a:r>
              <a:rPr lang="en-GB" i="1" dirty="0" err="1">
                <a:ea typeface="Arial"/>
                <a:sym typeface="Arial"/>
              </a:rPr>
              <a:t>Biochim</a:t>
            </a:r>
            <a:r>
              <a:rPr lang="en-GB" i="1" dirty="0">
                <a:ea typeface="Arial"/>
                <a:sym typeface="Arial"/>
              </a:rPr>
              <a:t> </a:t>
            </a:r>
            <a:r>
              <a:rPr lang="en-GB" i="1" dirty="0" err="1">
                <a:ea typeface="Arial"/>
                <a:sym typeface="Arial"/>
              </a:rPr>
              <a:t>Biophys</a:t>
            </a:r>
            <a:r>
              <a:rPr lang="en-GB" i="1" dirty="0">
                <a:ea typeface="Arial"/>
                <a:sym typeface="Arial"/>
              </a:rPr>
              <a:t> </a:t>
            </a:r>
            <a:r>
              <a:rPr lang="en-GB" i="1" dirty="0" err="1">
                <a:ea typeface="Arial"/>
                <a:sym typeface="Arial"/>
              </a:rPr>
              <a:t>Acta</a:t>
            </a:r>
            <a:r>
              <a:rPr lang="en-GB" dirty="0">
                <a:ea typeface="Arial"/>
                <a:sym typeface="Arial"/>
              </a:rPr>
              <a:t> 2011;1812:239–45.</a:t>
            </a:r>
            <a:endParaRPr dirty="0">
              <a:ea typeface="Arial"/>
              <a:sym typeface="Arial"/>
            </a:endParaRPr>
          </a:p>
        </p:txBody>
      </p:sp>
      <p:pic>
        <p:nvPicPr>
          <p:cNvPr id="1030" name="Google Shape;1030;p33"/>
          <p:cNvPicPr preferRelativeResize="0"/>
          <p:nvPr/>
        </p:nvPicPr>
        <p:blipFill rotWithShape="1">
          <a:blip r:embed="rId4">
            <a:alphaModFix/>
          </a:blip>
          <a:srcRect/>
          <a:stretch/>
        </p:blipFill>
        <p:spPr>
          <a:xfrm>
            <a:off x="7516969" y="4047789"/>
            <a:ext cx="917823" cy="875375"/>
          </a:xfrm>
          <a:prstGeom prst="rect">
            <a:avLst/>
          </a:prstGeom>
          <a:noFill/>
          <a:ln>
            <a:noFill/>
          </a:ln>
        </p:spPr>
      </p:pic>
      <p:pic>
        <p:nvPicPr>
          <p:cNvPr id="1031" name="Google Shape;1031;p33"/>
          <p:cNvPicPr preferRelativeResize="0"/>
          <p:nvPr/>
        </p:nvPicPr>
        <p:blipFill rotWithShape="1">
          <a:blip r:embed="rId5">
            <a:alphaModFix/>
          </a:blip>
          <a:srcRect/>
          <a:stretch/>
        </p:blipFill>
        <p:spPr>
          <a:xfrm>
            <a:off x="6975642" y="4873588"/>
            <a:ext cx="490068" cy="480267"/>
          </a:xfrm>
          <a:prstGeom prst="rect">
            <a:avLst/>
          </a:prstGeom>
          <a:noFill/>
          <a:ln>
            <a:noFill/>
          </a:ln>
        </p:spPr>
      </p:pic>
      <p:sp>
        <p:nvSpPr>
          <p:cNvPr id="1032" name="Google Shape;1032;p33"/>
          <p:cNvSpPr/>
          <p:nvPr/>
        </p:nvSpPr>
        <p:spPr>
          <a:xfrm>
            <a:off x="8837594" y="1381647"/>
            <a:ext cx="2749074" cy="5362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Following activation in the periphery,  autoreactive T cells and  B cells adhered to </a:t>
            </a:r>
            <a:b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b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the CNS move across the BBB</a:t>
            </a:r>
            <a:r>
              <a:rPr kumimoji="0" lang="en-GB" sz="900" b="1" i="0" u="none" strike="noStrike" kern="0" cap="none" spc="0" normalizeH="0" baseline="30000" noProof="0" dirty="0">
                <a:ln>
                  <a:noFill/>
                </a:ln>
                <a:solidFill>
                  <a:srgbClr val="FFFFFF"/>
                </a:solidFill>
                <a:effectLst/>
                <a:uLnTx/>
                <a:uFillTx/>
                <a:latin typeface="Imago" pitchFamily="2" charset="0"/>
                <a:cs typeface="Arial"/>
                <a:sym typeface="Arial"/>
              </a:rPr>
              <a:t>1,2</a:t>
            </a:r>
            <a:endParaRPr kumimoji="0" sz="900" b="1"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1033" name="Google Shape;1033;p33"/>
          <p:cNvSpPr/>
          <p:nvPr/>
        </p:nvSpPr>
        <p:spPr>
          <a:xfrm>
            <a:off x="11360386" y="1201102"/>
            <a:ext cx="394802" cy="369606"/>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34" name="Google Shape;1034;p33"/>
          <p:cNvSpPr/>
          <p:nvPr/>
        </p:nvSpPr>
        <p:spPr>
          <a:xfrm>
            <a:off x="4125155" y="2267232"/>
            <a:ext cx="394802" cy="369606"/>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35" name="Google Shape;1035;p33"/>
          <p:cNvSpPr/>
          <p:nvPr/>
        </p:nvSpPr>
        <p:spPr>
          <a:xfrm>
            <a:off x="8857468" y="3097228"/>
            <a:ext cx="2749073" cy="5362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Autoreactive lymphocytes, primarily Th1 cells, promote the recruitment and activities of other mediators of damage</a:t>
            </a:r>
            <a:r>
              <a:rPr kumimoji="0" lang="en-GB" sz="900" b="1" i="0" u="none" strike="noStrike" kern="0" cap="none" spc="0" normalizeH="0" baseline="30000" noProof="0" dirty="0">
                <a:ln>
                  <a:noFill/>
                </a:ln>
                <a:solidFill>
                  <a:srgbClr val="FFFFFF"/>
                </a:solidFill>
                <a:effectLst/>
                <a:uLnTx/>
                <a:uFillTx/>
                <a:latin typeface="Imago" pitchFamily="2" charset="0"/>
                <a:cs typeface="Arial"/>
                <a:sym typeface="Arial"/>
              </a:rPr>
              <a:t>1,2</a:t>
            </a: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36" name="Google Shape;1036;p33"/>
          <p:cNvSpPr/>
          <p:nvPr/>
        </p:nvSpPr>
        <p:spPr>
          <a:xfrm>
            <a:off x="11360386" y="2908258"/>
            <a:ext cx="378824" cy="369606"/>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pic>
        <p:nvPicPr>
          <p:cNvPr id="1037" name="Google Shape;1037;p33"/>
          <p:cNvPicPr preferRelativeResize="0"/>
          <p:nvPr/>
        </p:nvPicPr>
        <p:blipFill rotWithShape="1">
          <a:blip r:embed="rId6">
            <a:alphaModFix/>
          </a:blip>
          <a:srcRect/>
          <a:stretch/>
        </p:blipFill>
        <p:spPr>
          <a:xfrm rot="1735116">
            <a:off x="7186017" y="3275411"/>
            <a:ext cx="666224" cy="652901"/>
          </a:xfrm>
          <a:prstGeom prst="rect">
            <a:avLst/>
          </a:prstGeom>
          <a:noFill/>
          <a:ln>
            <a:noFill/>
          </a:ln>
        </p:spPr>
      </p:pic>
      <p:sp>
        <p:nvSpPr>
          <p:cNvPr id="1038" name="Google Shape;1038;p33"/>
          <p:cNvSpPr txBox="1"/>
          <p:nvPr/>
        </p:nvSpPr>
        <p:spPr>
          <a:xfrm>
            <a:off x="6618560" y="3678349"/>
            <a:ext cx="710452" cy="20313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Imago" pitchFamily="2" charset="0"/>
                <a:cs typeface="Arial"/>
                <a:sym typeface="Arial"/>
              </a:rPr>
              <a:t>MICROGLIA</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39" name="Google Shape;1039;p33"/>
          <p:cNvSpPr/>
          <p:nvPr/>
        </p:nvSpPr>
        <p:spPr>
          <a:xfrm>
            <a:off x="8857468" y="2221902"/>
            <a:ext cx="2749072" cy="5362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Lymphocytes undergo another level of activation, mediated by APCs upregulated </a:t>
            </a:r>
            <a:b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b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as part of the inflammatory response</a:t>
            </a:r>
            <a:r>
              <a:rPr kumimoji="0" lang="en-GB" sz="900" b="1" i="0" u="none" strike="noStrike" kern="0" cap="none" spc="0" normalizeH="0" baseline="30000" noProof="0" dirty="0">
                <a:ln>
                  <a:noFill/>
                </a:ln>
                <a:solidFill>
                  <a:srgbClr val="FFFFFF"/>
                </a:solidFill>
                <a:effectLst/>
                <a:uLnTx/>
                <a:uFillTx/>
                <a:latin typeface="Imago" pitchFamily="2" charset="0"/>
                <a:cs typeface="Arial"/>
                <a:sym typeface="Arial"/>
              </a:rPr>
              <a:t>1,2</a:t>
            </a:r>
            <a:endParaRPr kumimoji="0" sz="900" b="1"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1040" name="Google Shape;1040;p33"/>
          <p:cNvSpPr/>
          <p:nvPr/>
        </p:nvSpPr>
        <p:spPr>
          <a:xfrm>
            <a:off x="11364281" y="2092811"/>
            <a:ext cx="371033" cy="369606"/>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2</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41" name="Google Shape;1041;p33"/>
          <p:cNvSpPr/>
          <p:nvPr/>
        </p:nvSpPr>
        <p:spPr>
          <a:xfrm>
            <a:off x="6332660" y="2800023"/>
            <a:ext cx="371033" cy="369606"/>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2</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pic>
        <p:nvPicPr>
          <p:cNvPr id="1042" name="Google Shape;1042;p33"/>
          <p:cNvPicPr preferRelativeResize="0"/>
          <p:nvPr/>
        </p:nvPicPr>
        <p:blipFill rotWithShape="1">
          <a:blip r:embed="rId7">
            <a:alphaModFix/>
          </a:blip>
          <a:srcRect/>
          <a:stretch/>
        </p:blipFill>
        <p:spPr>
          <a:xfrm rot="6839009">
            <a:off x="7998022" y="5347881"/>
            <a:ext cx="530545" cy="506008"/>
          </a:xfrm>
          <a:prstGeom prst="rect">
            <a:avLst/>
          </a:prstGeom>
          <a:noFill/>
          <a:ln>
            <a:noFill/>
          </a:ln>
        </p:spPr>
      </p:pic>
      <p:sp>
        <p:nvSpPr>
          <p:cNvPr id="1043" name="Google Shape;1043;p33"/>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Immune cell infiltration into the CNS in early MS leads to demyelination promoted by microglia and astrocytes</a:t>
            </a:r>
            <a:endParaRPr dirty="0"/>
          </a:p>
        </p:txBody>
      </p:sp>
      <p:sp>
        <p:nvSpPr>
          <p:cNvPr id="1045" name="Google Shape;1045;p33"/>
          <p:cNvSpPr/>
          <p:nvPr/>
        </p:nvSpPr>
        <p:spPr>
          <a:xfrm>
            <a:off x="8857468" y="3986300"/>
            <a:ext cx="2759654" cy="81952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B cells differentiate into plasma cells and </a:t>
            </a:r>
            <a:b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b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produce autoantibodies directed against CNS tissue, which causes damage to myelin via opsonisation and activation of the complement cascade</a:t>
            </a:r>
            <a:r>
              <a:rPr kumimoji="0" lang="en-GB" sz="900" b="1" i="0" u="none" strike="noStrike" kern="0" cap="none" spc="0" normalizeH="0" baseline="30000" noProof="0" dirty="0">
                <a:ln>
                  <a:noFill/>
                </a:ln>
                <a:solidFill>
                  <a:srgbClr val="FFFFFF"/>
                </a:solidFill>
                <a:effectLst/>
                <a:uLnTx/>
                <a:uFillTx/>
                <a:latin typeface="Imago" pitchFamily="2" charset="0"/>
                <a:cs typeface="Arial"/>
                <a:sym typeface="Arial"/>
              </a:rPr>
              <a:t>3</a:t>
            </a: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46" name="Google Shape;1046;p33"/>
          <p:cNvSpPr/>
          <p:nvPr/>
        </p:nvSpPr>
        <p:spPr>
          <a:xfrm>
            <a:off x="11360387" y="3808394"/>
            <a:ext cx="374928" cy="369606"/>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nvGrpSpPr>
          <p:cNvPr id="1047" name="Google Shape;1047;p33"/>
          <p:cNvGrpSpPr/>
          <p:nvPr/>
        </p:nvGrpSpPr>
        <p:grpSpPr>
          <a:xfrm>
            <a:off x="6982541" y="4980688"/>
            <a:ext cx="4752773" cy="824576"/>
            <a:chOff x="-2625221" y="3043437"/>
            <a:chExt cx="6337031" cy="1099434"/>
          </a:xfrm>
        </p:grpSpPr>
        <p:sp>
          <p:nvSpPr>
            <p:cNvPr id="1048" name="Google Shape;1048;p33"/>
            <p:cNvSpPr/>
            <p:nvPr/>
          </p:nvSpPr>
          <p:spPr>
            <a:xfrm>
              <a:off x="-125317" y="3207342"/>
              <a:ext cx="3679540" cy="93552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1" i="0" u="none" strike="noStrike" kern="0" cap="none" spc="0" normalizeH="0" baseline="0" noProof="0" dirty="0">
                  <a:ln>
                    <a:noFill/>
                  </a:ln>
                  <a:solidFill>
                    <a:srgbClr val="FFFFFF"/>
                  </a:solidFill>
                  <a:effectLst/>
                  <a:uLnTx/>
                  <a:uFillTx/>
                  <a:latin typeface="Imago" pitchFamily="2" charset="0"/>
                  <a:cs typeface="Arial"/>
                  <a:sym typeface="Arial"/>
                </a:rPr>
                <a:t>Cytotoxic T cells, macrophages and microglia attack and damage myelin, oligodendrocytes, and axons – via a combination of direct and indirect mechanisms</a:t>
              </a:r>
              <a:r>
                <a:rPr kumimoji="0" lang="en-GB" sz="900" b="1" i="0" u="none" strike="noStrike" kern="0" cap="none" spc="0" normalizeH="0" baseline="30000" noProof="0" dirty="0">
                  <a:ln>
                    <a:noFill/>
                  </a:ln>
                  <a:solidFill>
                    <a:srgbClr val="FFFFFF"/>
                  </a:solidFill>
                  <a:effectLst/>
                  <a:uLnTx/>
                  <a:uFillTx/>
                  <a:latin typeface="Imago" pitchFamily="2" charset="0"/>
                  <a:cs typeface="Arial"/>
                  <a:sym typeface="Arial"/>
                </a:rPr>
                <a:t>1</a:t>
              </a:r>
              <a:endParaRPr kumimoji="0" sz="900" b="1"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1049" name="Google Shape;1049;p33"/>
            <p:cNvSpPr/>
            <p:nvPr/>
          </p:nvSpPr>
          <p:spPr>
            <a:xfrm>
              <a:off x="3217101" y="3043437"/>
              <a:ext cx="494709" cy="492808"/>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50" name="Google Shape;1050;p33"/>
            <p:cNvSpPr/>
            <p:nvPr/>
          </p:nvSpPr>
          <p:spPr>
            <a:xfrm>
              <a:off x="-2625221" y="3578090"/>
              <a:ext cx="494709" cy="492808"/>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5</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sp>
        <p:nvSpPr>
          <p:cNvPr id="1051" name="Google Shape;1051;p33"/>
          <p:cNvSpPr/>
          <p:nvPr/>
        </p:nvSpPr>
        <p:spPr>
          <a:xfrm>
            <a:off x="4322556" y="5083283"/>
            <a:ext cx="378824" cy="371157"/>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3</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1052" name="Google Shape;1052;p33"/>
          <p:cNvSpPr/>
          <p:nvPr/>
        </p:nvSpPr>
        <p:spPr>
          <a:xfrm>
            <a:off x="4608865" y="3623591"/>
            <a:ext cx="388072" cy="369606"/>
          </a:xfrm>
          <a:prstGeom prst="ellipse">
            <a:avLst/>
          </a:prstGeom>
          <a:solidFill>
            <a:schemeClr val="lt1"/>
          </a:solidFill>
          <a:ln w="38100"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1" i="0" u="none" strike="noStrike" kern="0" cap="none" spc="0" normalizeH="0" baseline="0" noProof="0" dirty="0">
                <a:ln>
                  <a:noFill/>
                </a:ln>
                <a:solidFill>
                  <a:srgbClr val="0066CC"/>
                </a:solidFill>
                <a:effectLst/>
                <a:uLnTx/>
                <a:uFillTx/>
                <a:latin typeface="Imago" pitchFamily="2" charset="0"/>
                <a:cs typeface="Arial"/>
                <a:sym typeface="Arial"/>
              </a:rPr>
              <a:t>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Tree>
    <p:extLst>
      <p:ext uri="{BB962C8B-B14F-4D97-AF65-F5344CB8AC3E}">
        <p14:creationId xmlns:p14="http://schemas.microsoft.com/office/powerpoint/2010/main" val="355567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7"/>
                                        </p:tgtEl>
                                        <p:attrNameLst>
                                          <p:attrName>style.visibility</p:attrName>
                                        </p:attrNameLst>
                                      </p:cBhvr>
                                      <p:to>
                                        <p:strVal val="visible"/>
                                      </p:to>
                                    </p:set>
                                    <p:animEffect transition="in" filter="fade">
                                      <p:cBhvr>
                                        <p:cTn id="7" dur="500"/>
                                        <p:tgtEl>
                                          <p:spTgt spid="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057"/>
        <p:cNvGrpSpPr/>
        <p:nvPr/>
      </p:nvGrpSpPr>
      <p:grpSpPr>
        <a:xfrm>
          <a:off x="0" y="0"/>
          <a:ext cx="0" cy="0"/>
          <a:chOff x="0" y="0"/>
          <a:chExt cx="0" cy="0"/>
        </a:xfrm>
      </p:grpSpPr>
      <p:sp>
        <p:nvSpPr>
          <p:cNvPr id="1058" name="Google Shape;1058;p34"/>
          <p:cNvSpPr txBox="1">
            <a:spLocks noGrp="1"/>
          </p:cNvSpPr>
          <p:nvPr>
            <p:ph type="title"/>
          </p:nvPr>
        </p:nvSpPr>
        <p:spPr>
          <a:xfrm>
            <a:off x="609600" y="180681"/>
            <a:ext cx="112776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An overview of immune cells and their specific roles in relation to the neuropathology of MS</a:t>
            </a:r>
            <a:endParaRPr dirty="0"/>
          </a:p>
        </p:txBody>
      </p:sp>
      <p:sp>
        <p:nvSpPr>
          <p:cNvPr id="1059" name="Google Shape;1059;p34"/>
          <p:cNvSpPr txBox="1">
            <a:spLocks noGrp="1"/>
          </p:cNvSpPr>
          <p:nvPr>
            <p:ph type="body" idx="1"/>
          </p:nvPr>
        </p:nvSpPr>
        <p:spPr>
          <a:xfrm>
            <a:off x="609601" y="6118837"/>
            <a:ext cx="9100930" cy="463104"/>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1"/>
              </a:buClr>
              <a:buSzPts val="700"/>
              <a:buNone/>
            </a:pPr>
            <a:endParaRPr lang="en-GB" sz="700" dirty="0"/>
          </a:p>
          <a:p>
            <a:pPr marL="0" indent="0">
              <a:buSzPts val="700"/>
            </a:pPr>
            <a:r>
              <a:rPr lang="en-GB" sz="700" dirty="0">
                <a:solidFill>
                  <a:srgbClr val="3F3F3F"/>
                </a:solidFill>
              </a:rPr>
              <a:t>*Usually in lymphoid tissue, but ectopic lymphoid follicles can be found in the brains of patients with MS</a:t>
            </a:r>
            <a:r>
              <a:rPr lang="en-GB" sz="700" baseline="30000" dirty="0">
                <a:solidFill>
                  <a:srgbClr val="3F3F3F"/>
                </a:solidFill>
              </a:rPr>
              <a:t>5,6</a:t>
            </a:r>
            <a:r>
              <a:rPr lang="en-GB" sz="700" dirty="0">
                <a:solidFill>
                  <a:srgbClr val="3F3F3F"/>
                </a:solidFill>
              </a:rPr>
              <a:t> </a:t>
            </a:r>
            <a:br>
              <a:rPr lang="en-GB" sz="700" dirty="0">
                <a:solidFill>
                  <a:srgbClr val="3F3F3F"/>
                </a:solidFill>
              </a:rPr>
            </a:br>
            <a:r>
              <a:rPr lang="en-GB" sz="700" dirty="0">
                <a:solidFill>
                  <a:srgbClr val="3F3F3F"/>
                </a:solidFill>
              </a:rPr>
              <a:t>BBB, blood-brain barrier; GM-CSF, granulocyte macrophage colony stimulating factor; </a:t>
            </a:r>
            <a:r>
              <a:rPr lang="en-GB" sz="700" dirty="0"/>
              <a:t>IFN, interferon</a:t>
            </a:r>
            <a:r>
              <a:rPr lang="en-GB" sz="800" dirty="0"/>
              <a:t>; </a:t>
            </a:r>
            <a:r>
              <a:rPr lang="en-GB" sz="700" dirty="0">
                <a:solidFill>
                  <a:srgbClr val="3F3F3F"/>
                </a:solidFill>
              </a:rPr>
              <a:t>IL, interleukin; MCAM, melanoma cell adhesion module; </a:t>
            </a:r>
            <a:r>
              <a:rPr lang="en-GB" sz="700" dirty="0"/>
              <a:t>MHC, major histocompatibility complex; </a:t>
            </a:r>
            <a:r>
              <a:rPr lang="en-GB" sz="700" dirty="0">
                <a:solidFill>
                  <a:srgbClr val="3F3F3F"/>
                </a:solidFill>
              </a:rPr>
              <a:t>ROS, ; </a:t>
            </a:r>
            <a:r>
              <a:rPr lang="en-GB" sz="700" dirty="0"/>
              <a:t>TNF, tumour necrosis factor.</a:t>
            </a:r>
            <a:endParaRPr lang="en-GB" sz="700" dirty="0">
              <a:solidFill>
                <a:srgbClr val="3F3F3F"/>
              </a:solidFill>
            </a:endParaRPr>
          </a:p>
          <a:p>
            <a:pPr marL="0" lvl="0" indent="0" algn="l" rtl="0">
              <a:spcBef>
                <a:spcPts val="0"/>
              </a:spcBef>
              <a:spcAft>
                <a:spcPts val="0"/>
              </a:spcAft>
              <a:buClr>
                <a:schemeClr val="dk1"/>
              </a:buClr>
              <a:buSzPts val="700"/>
            </a:pPr>
            <a:r>
              <a:rPr lang="en-GB" sz="700" dirty="0"/>
              <a:t>1. Parkin J, Cohen B. </a:t>
            </a:r>
            <a:r>
              <a:rPr lang="en-GB" sz="700" i="1" dirty="0"/>
              <a:t>Lancet</a:t>
            </a:r>
            <a:r>
              <a:rPr lang="en-GB" sz="700" dirty="0"/>
              <a:t> 2001;357:1777–89; 2. </a:t>
            </a:r>
            <a:r>
              <a:rPr lang="en-GB" sz="700" dirty="0" err="1"/>
              <a:t>LeBien</a:t>
            </a:r>
            <a:r>
              <a:rPr lang="en-GB" sz="700" dirty="0"/>
              <a:t> TW, </a:t>
            </a:r>
            <a:r>
              <a:rPr lang="en-GB" sz="700" dirty="0" err="1"/>
              <a:t>Tedder</a:t>
            </a:r>
            <a:r>
              <a:rPr lang="en-GB" sz="700" dirty="0"/>
              <a:t> TF. </a:t>
            </a:r>
            <a:r>
              <a:rPr lang="en-GB" sz="700" i="1" dirty="0"/>
              <a:t>Blood</a:t>
            </a:r>
            <a:r>
              <a:rPr lang="en-GB" sz="700" dirty="0"/>
              <a:t> 2008;112:1570–80; 3. Warrington R, </a:t>
            </a:r>
            <a:r>
              <a:rPr lang="en-GB" sz="700" i="1" dirty="0"/>
              <a:t>et al</a:t>
            </a:r>
            <a:r>
              <a:rPr lang="en-GB" sz="700" dirty="0"/>
              <a:t>. </a:t>
            </a:r>
            <a:r>
              <a:rPr lang="en-GB" sz="700" i="1" dirty="0"/>
              <a:t>Allergy Asthma </a:t>
            </a:r>
            <a:r>
              <a:rPr lang="en-GB" sz="700" i="1" dirty="0" err="1"/>
              <a:t>Clin</a:t>
            </a:r>
            <a:r>
              <a:rPr lang="en-GB" sz="700" i="1" dirty="0"/>
              <a:t> </a:t>
            </a:r>
            <a:r>
              <a:rPr lang="en-GB" sz="700" i="1" dirty="0" err="1"/>
              <a:t>Immunol</a:t>
            </a:r>
            <a:r>
              <a:rPr lang="en-GB" sz="700" i="1" dirty="0"/>
              <a:t> </a:t>
            </a:r>
            <a:r>
              <a:rPr lang="en-GB" sz="700" dirty="0"/>
              <a:t>2011;7:S1; 4. Chaplin DD. </a:t>
            </a:r>
            <a:r>
              <a:rPr lang="en-GB" sz="700" i="1" dirty="0"/>
              <a:t>J Allergy </a:t>
            </a:r>
            <a:r>
              <a:rPr lang="en-GB" sz="700" i="1" dirty="0" err="1"/>
              <a:t>Clin</a:t>
            </a:r>
            <a:r>
              <a:rPr lang="en-GB" sz="700" i="1" dirty="0"/>
              <a:t> </a:t>
            </a:r>
            <a:r>
              <a:rPr lang="en-GB" sz="700" i="1" dirty="0" err="1"/>
              <a:t>Immunol</a:t>
            </a:r>
            <a:r>
              <a:rPr lang="en-GB" sz="700" i="1" dirty="0"/>
              <a:t> </a:t>
            </a:r>
            <a:r>
              <a:rPr lang="en-GB" sz="700" dirty="0"/>
              <a:t>2010;125:S3–23; </a:t>
            </a:r>
          </a:p>
          <a:p>
            <a:pPr marL="0" lvl="0" indent="0" algn="l" rtl="0">
              <a:spcBef>
                <a:spcPts val="0"/>
              </a:spcBef>
              <a:spcAft>
                <a:spcPts val="0"/>
              </a:spcAft>
              <a:buClr>
                <a:schemeClr val="dk1"/>
              </a:buClr>
              <a:buSzPts val="700"/>
            </a:pPr>
            <a:r>
              <a:rPr lang="en-GB" sz="700" dirty="0"/>
              <a:t>5. </a:t>
            </a:r>
            <a:r>
              <a:rPr lang="en-GB" sz="700" dirty="0" err="1"/>
              <a:t>Serafini</a:t>
            </a:r>
            <a:r>
              <a:rPr lang="en-GB" sz="700" dirty="0"/>
              <a:t> B, </a:t>
            </a:r>
            <a:r>
              <a:rPr lang="en-GB" sz="700" i="1" dirty="0"/>
              <a:t>et al</a:t>
            </a:r>
            <a:r>
              <a:rPr lang="en-GB" sz="700" dirty="0"/>
              <a:t>. </a:t>
            </a:r>
            <a:r>
              <a:rPr lang="en-GB" sz="700" i="1" dirty="0"/>
              <a:t>Brain </a:t>
            </a:r>
            <a:r>
              <a:rPr lang="en-GB" sz="700" i="1" dirty="0" err="1"/>
              <a:t>Pathol</a:t>
            </a:r>
            <a:r>
              <a:rPr lang="en-GB" sz="700" i="1" dirty="0"/>
              <a:t> </a:t>
            </a:r>
            <a:r>
              <a:rPr lang="en-GB" sz="700" dirty="0"/>
              <a:t>2004;14:164–74; 6. Magliozzi R, </a:t>
            </a:r>
            <a:r>
              <a:rPr lang="en-GB" sz="700" i="1" dirty="0"/>
              <a:t>et al</a:t>
            </a:r>
            <a:r>
              <a:rPr lang="en-GB" sz="700" dirty="0"/>
              <a:t>. </a:t>
            </a:r>
            <a:r>
              <a:rPr lang="en-GB" sz="700" i="1" dirty="0"/>
              <a:t>Ann </a:t>
            </a:r>
            <a:r>
              <a:rPr lang="en-GB" sz="700" i="1" dirty="0" err="1"/>
              <a:t>Neurol</a:t>
            </a:r>
            <a:r>
              <a:rPr lang="en-GB" sz="700" i="1" dirty="0"/>
              <a:t> </a:t>
            </a:r>
            <a:r>
              <a:rPr lang="en-GB" sz="700" dirty="0"/>
              <a:t>2010;68:477–93; 7. Reich DS, </a:t>
            </a:r>
            <a:r>
              <a:rPr lang="en-GB" sz="700" i="1" dirty="0"/>
              <a:t>et al</a:t>
            </a:r>
            <a:r>
              <a:rPr lang="en-GB" sz="700" dirty="0"/>
              <a:t>. </a:t>
            </a:r>
            <a:r>
              <a:rPr lang="en-GB" sz="700" i="1" dirty="0"/>
              <a:t>N </a:t>
            </a:r>
            <a:r>
              <a:rPr lang="en-GB" sz="700" i="1" dirty="0" err="1"/>
              <a:t>Engl</a:t>
            </a:r>
            <a:r>
              <a:rPr lang="en-GB" sz="700" i="1" dirty="0"/>
              <a:t> J Med </a:t>
            </a:r>
            <a:r>
              <a:rPr lang="en-GB" sz="700" dirty="0"/>
              <a:t>2018;378:169–80; 8. Delves P, </a:t>
            </a:r>
            <a:r>
              <a:rPr lang="en-GB" sz="700" dirty="0" err="1"/>
              <a:t>Roitt</a:t>
            </a:r>
            <a:r>
              <a:rPr lang="en-GB" sz="700" dirty="0"/>
              <a:t> I. </a:t>
            </a:r>
            <a:r>
              <a:rPr lang="en-GB" sz="700" i="1" dirty="0"/>
              <a:t>N </a:t>
            </a:r>
            <a:r>
              <a:rPr lang="en-GB" sz="700" i="1" dirty="0" err="1"/>
              <a:t>Engl</a:t>
            </a:r>
            <a:r>
              <a:rPr lang="en-GB" sz="700" i="1" dirty="0"/>
              <a:t> J Med </a:t>
            </a:r>
            <a:r>
              <a:rPr lang="en-GB" sz="700" dirty="0"/>
              <a:t>2000;343:37–49; </a:t>
            </a:r>
          </a:p>
          <a:p>
            <a:pPr marL="0" lvl="0" indent="0" algn="l" rtl="0">
              <a:spcBef>
                <a:spcPts val="0"/>
              </a:spcBef>
              <a:spcAft>
                <a:spcPts val="0"/>
              </a:spcAft>
              <a:buClr>
                <a:schemeClr val="dk1"/>
              </a:buClr>
              <a:buSzPts val="700"/>
            </a:pPr>
            <a:r>
              <a:rPr lang="en-GB" sz="700" dirty="0"/>
              <a:t>9. </a:t>
            </a:r>
            <a:r>
              <a:rPr lang="en-GB" sz="700" dirty="0" err="1"/>
              <a:t>Krumbholz</a:t>
            </a:r>
            <a:r>
              <a:rPr lang="en-GB" sz="700" dirty="0"/>
              <a:t> M, </a:t>
            </a:r>
            <a:r>
              <a:rPr lang="en-GB" sz="700" i="1" dirty="0"/>
              <a:t>et al</a:t>
            </a:r>
            <a:r>
              <a:rPr lang="en-GB" sz="700" dirty="0"/>
              <a:t>. </a:t>
            </a:r>
            <a:r>
              <a:rPr lang="en-GB" sz="700" i="1" dirty="0"/>
              <a:t>Nat Rev </a:t>
            </a:r>
            <a:r>
              <a:rPr lang="en-GB" sz="700" i="1" dirty="0" err="1"/>
              <a:t>Neurol</a:t>
            </a:r>
            <a:r>
              <a:rPr lang="en-GB" sz="700" i="1" dirty="0"/>
              <a:t> </a:t>
            </a:r>
            <a:r>
              <a:rPr lang="en-GB" sz="700" dirty="0"/>
              <a:t>2012;8:613–23; 10. Fletcher JM, </a:t>
            </a:r>
            <a:r>
              <a:rPr lang="en-GB" sz="700" i="1" dirty="0"/>
              <a:t>et al</a:t>
            </a:r>
            <a:r>
              <a:rPr lang="en-GB" sz="700" dirty="0"/>
              <a:t>. </a:t>
            </a:r>
            <a:r>
              <a:rPr lang="en-GB" sz="700" i="1" dirty="0" err="1"/>
              <a:t>Clin</a:t>
            </a:r>
            <a:r>
              <a:rPr lang="en-GB" sz="700" i="1" dirty="0"/>
              <a:t> </a:t>
            </a:r>
            <a:r>
              <a:rPr lang="en-GB" sz="700" i="1" dirty="0" err="1"/>
              <a:t>Exp</a:t>
            </a:r>
            <a:r>
              <a:rPr lang="en-GB" sz="700" i="1" dirty="0"/>
              <a:t> </a:t>
            </a:r>
            <a:r>
              <a:rPr lang="en-GB" sz="700" i="1" dirty="0" err="1"/>
              <a:t>Immunol</a:t>
            </a:r>
            <a:r>
              <a:rPr lang="en-GB" sz="700" i="1" dirty="0"/>
              <a:t> </a:t>
            </a:r>
            <a:r>
              <a:rPr lang="en-GB" sz="700" dirty="0"/>
              <a:t>2010;162:1–11; 11. </a:t>
            </a:r>
            <a:r>
              <a:rPr lang="en-GB" sz="700" dirty="0" err="1"/>
              <a:t>Legroux</a:t>
            </a:r>
            <a:r>
              <a:rPr lang="en-GB" sz="700" dirty="0"/>
              <a:t> L, Arbour N. </a:t>
            </a:r>
            <a:r>
              <a:rPr lang="en-GB" sz="700" i="1" dirty="0"/>
              <a:t>J </a:t>
            </a:r>
            <a:r>
              <a:rPr lang="en-GB" sz="700" i="1" dirty="0" err="1"/>
              <a:t>Neuroimmune</a:t>
            </a:r>
            <a:r>
              <a:rPr lang="en-GB" sz="700" i="1" dirty="0"/>
              <a:t> </a:t>
            </a:r>
            <a:r>
              <a:rPr lang="en-GB" sz="700" i="1" dirty="0" err="1"/>
              <a:t>Pharmacol</a:t>
            </a:r>
            <a:r>
              <a:rPr lang="en-GB" sz="700" i="1" dirty="0"/>
              <a:t> </a:t>
            </a:r>
            <a:r>
              <a:rPr lang="en-GB" sz="700" dirty="0"/>
              <a:t>2015;10:528–54; 12. </a:t>
            </a:r>
            <a:r>
              <a:rPr lang="en-GB" sz="700" dirty="0" err="1"/>
              <a:t>Rawji</a:t>
            </a:r>
            <a:r>
              <a:rPr lang="en-GB" sz="700" dirty="0"/>
              <a:t> KS, Wee Yong V. </a:t>
            </a:r>
            <a:r>
              <a:rPr lang="en-GB" sz="700" i="1" dirty="0" err="1"/>
              <a:t>Clin</a:t>
            </a:r>
            <a:r>
              <a:rPr lang="en-GB" sz="700" i="1" dirty="0"/>
              <a:t> Dev </a:t>
            </a:r>
            <a:r>
              <a:rPr lang="en-GB" sz="700" i="1" dirty="0" err="1"/>
              <a:t>Immunol</a:t>
            </a:r>
            <a:r>
              <a:rPr lang="en-GB" sz="700" i="1" dirty="0"/>
              <a:t> </a:t>
            </a:r>
            <a:r>
              <a:rPr lang="en-GB" sz="700" dirty="0"/>
              <a:t>2013:948–76; </a:t>
            </a:r>
          </a:p>
          <a:p>
            <a:pPr marL="0" lvl="0" indent="0" algn="l" rtl="0">
              <a:spcBef>
                <a:spcPts val="0"/>
              </a:spcBef>
              <a:spcAft>
                <a:spcPts val="0"/>
              </a:spcAft>
              <a:buClr>
                <a:schemeClr val="dk1"/>
              </a:buClr>
              <a:buSzPts val="700"/>
            </a:pPr>
            <a:r>
              <a:rPr lang="en-GB" sz="700" dirty="0"/>
              <a:t>13. Vogel DYS, </a:t>
            </a:r>
            <a:r>
              <a:rPr lang="en-GB" sz="700" i="1" dirty="0"/>
              <a:t>et al</a:t>
            </a:r>
            <a:r>
              <a:rPr lang="en-GB" sz="700" dirty="0"/>
              <a:t>. </a:t>
            </a:r>
            <a:r>
              <a:rPr lang="en-GB" sz="700" i="1" dirty="0"/>
              <a:t>J </a:t>
            </a:r>
            <a:r>
              <a:rPr lang="en-GB" sz="700" i="1" dirty="0" err="1"/>
              <a:t>Neuroinflammation</a:t>
            </a:r>
            <a:r>
              <a:rPr lang="en-GB" sz="700" dirty="0"/>
              <a:t> 2013;35; 14. Carson MJ. </a:t>
            </a:r>
            <a:r>
              <a:rPr lang="en-GB" sz="700" i="1" dirty="0"/>
              <a:t>Glia</a:t>
            </a:r>
            <a:r>
              <a:rPr lang="en-GB" sz="700" dirty="0"/>
              <a:t> 2002;40:218–31; 15. </a:t>
            </a:r>
            <a:r>
              <a:rPr lang="en-GB" sz="700" dirty="0" err="1"/>
              <a:t>Hanisch</a:t>
            </a:r>
            <a:r>
              <a:rPr lang="en-GB" sz="700" dirty="0"/>
              <a:t> U. </a:t>
            </a:r>
            <a:r>
              <a:rPr lang="en-GB" sz="700" i="1" dirty="0"/>
              <a:t>Glia</a:t>
            </a:r>
            <a:r>
              <a:rPr lang="en-GB" sz="700" dirty="0"/>
              <a:t> 2002;40:140–55; 16. </a:t>
            </a:r>
            <a:r>
              <a:rPr lang="en-GB" sz="700" dirty="0" err="1"/>
              <a:t>Greter</a:t>
            </a:r>
            <a:r>
              <a:rPr lang="en-GB" sz="700" dirty="0"/>
              <a:t> M, </a:t>
            </a:r>
            <a:r>
              <a:rPr lang="en-GB" sz="700" i="1" dirty="0"/>
              <a:t>et al</a:t>
            </a:r>
            <a:r>
              <a:rPr lang="en-GB" sz="700" dirty="0"/>
              <a:t>. </a:t>
            </a:r>
            <a:r>
              <a:rPr lang="en-GB" sz="700" i="1" dirty="0"/>
              <a:t>Front </a:t>
            </a:r>
            <a:r>
              <a:rPr lang="en-GB" sz="700" i="1" dirty="0" err="1"/>
              <a:t>Immunol</a:t>
            </a:r>
            <a:r>
              <a:rPr lang="en-GB" sz="700" dirty="0"/>
              <a:t> 2015;6:249; 17. </a:t>
            </a:r>
            <a:r>
              <a:rPr lang="en-GB" sz="700" dirty="0" err="1"/>
              <a:t>Ponath</a:t>
            </a:r>
            <a:r>
              <a:rPr lang="en-GB" sz="700" dirty="0"/>
              <a:t> G, </a:t>
            </a:r>
            <a:r>
              <a:rPr lang="en-GB" sz="700" i="1" dirty="0"/>
              <a:t>et al. Front </a:t>
            </a:r>
            <a:r>
              <a:rPr lang="en-GB" sz="700" i="1" dirty="0" err="1"/>
              <a:t>Immunol</a:t>
            </a:r>
            <a:r>
              <a:rPr lang="en-GB" sz="700" i="1" dirty="0"/>
              <a:t> </a:t>
            </a:r>
            <a:r>
              <a:rPr lang="en-GB" sz="700" dirty="0"/>
              <a:t>2018;9:217.</a:t>
            </a:r>
            <a:endParaRPr dirty="0"/>
          </a:p>
        </p:txBody>
      </p:sp>
      <p:graphicFrame>
        <p:nvGraphicFramePr>
          <p:cNvPr id="1060" name="Google Shape;1060;p34"/>
          <p:cNvGraphicFramePr/>
          <p:nvPr>
            <p:extLst/>
          </p:nvPr>
        </p:nvGraphicFramePr>
        <p:xfrm>
          <a:off x="609600" y="1197855"/>
          <a:ext cx="10972775" cy="4622485"/>
        </p:xfrm>
        <a:graphic>
          <a:graphicData uri="http://schemas.openxmlformats.org/drawingml/2006/table">
            <a:tbl>
              <a:tblPr firstRow="1" bandRow="1">
                <a:noFill/>
              </a:tblPr>
              <a:tblGrid>
                <a:gridCol w="1309925">
                  <a:extLst>
                    <a:ext uri="{9D8B030D-6E8A-4147-A177-3AD203B41FA5}">
                      <a16:colId xmlns:a16="http://schemas.microsoft.com/office/drawing/2014/main" val="20000"/>
                    </a:ext>
                  </a:extLst>
                </a:gridCol>
                <a:gridCol w="1433275">
                  <a:extLst>
                    <a:ext uri="{9D8B030D-6E8A-4147-A177-3AD203B41FA5}">
                      <a16:colId xmlns:a16="http://schemas.microsoft.com/office/drawing/2014/main" val="20001"/>
                    </a:ext>
                  </a:extLst>
                </a:gridCol>
                <a:gridCol w="1591075">
                  <a:extLst>
                    <a:ext uri="{9D8B030D-6E8A-4147-A177-3AD203B41FA5}">
                      <a16:colId xmlns:a16="http://schemas.microsoft.com/office/drawing/2014/main" val="20002"/>
                    </a:ext>
                  </a:extLst>
                </a:gridCol>
                <a:gridCol w="1440150">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gridCol w="1684650">
                  <a:extLst>
                    <a:ext uri="{9D8B030D-6E8A-4147-A177-3AD203B41FA5}">
                      <a16:colId xmlns:a16="http://schemas.microsoft.com/office/drawing/2014/main" val="20005"/>
                    </a:ext>
                  </a:extLst>
                </a:gridCol>
                <a:gridCol w="1713500">
                  <a:extLst>
                    <a:ext uri="{9D8B030D-6E8A-4147-A177-3AD203B41FA5}">
                      <a16:colId xmlns:a16="http://schemas.microsoft.com/office/drawing/2014/main" val="20006"/>
                    </a:ext>
                  </a:extLst>
                </a:gridCol>
              </a:tblGrid>
              <a:tr h="136925">
                <a:tc>
                  <a:txBody>
                    <a:bodyPr/>
                    <a:lstStyle/>
                    <a:p>
                      <a:pPr marL="0" marR="0" lvl="0" indent="0" algn="l" rtl="0">
                        <a:spcBef>
                          <a:spcPts val="0"/>
                        </a:spcBef>
                        <a:spcAft>
                          <a:spcPts val="0"/>
                        </a:spcAft>
                        <a:buNone/>
                      </a:pPr>
                      <a:endParaRPr sz="1800" dirty="0">
                        <a:solidFill>
                          <a:schemeClr val="tx1"/>
                        </a:solidFill>
                        <a:latin typeface="Imago" pitchFamily="2" charset="0"/>
                        <a:ea typeface="Arial"/>
                        <a:cs typeface="Arial"/>
                        <a:sym typeface="Arial"/>
                      </a:endParaRPr>
                    </a:p>
                  </a:txBody>
                  <a:tcPr marL="121600" marR="12160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noFill/>
                  </a:tcPr>
                </a:tc>
                <a:tc>
                  <a:txBody>
                    <a:bodyPr/>
                    <a:lstStyle/>
                    <a:p>
                      <a:pPr marL="0" marR="0" lvl="0" indent="0" algn="ctr" rtl="0">
                        <a:spcBef>
                          <a:spcPts val="0"/>
                        </a:spcBef>
                        <a:spcAft>
                          <a:spcPts val="0"/>
                        </a:spcAft>
                        <a:buNone/>
                      </a:pPr>
                      <a:endParaRPr sz="1600" dirty="0">
                        <a:solidFill>
                          <a:schemeClr val="tx1"/>
                        </a:solidFill>
                        <a:latin typeface="Imago" pitchFamily="2" charset="0"/>
                        <a:ea typeface="Arial"/>
                        <a:cs typeface="Arial"/>
                        <a:sym typeface="Arial"/>
                      </a:endParaRPr>
                    </a:p>
                  </a:txBody>
                  <a:tcPr marL="121600" marR="121600" marT="45725" marB="45725" anchor="ctr">
                    <a:noFill/>
                  </a:tcPr>
                </a:tc>
                <a:tc>
                  <a:txBody>
                    <a:bodyPr/>
                    <a:lstStyle/>
                    <a:p>
                      <a:pPr marL="0" marR="0" lvl="0" indent="0" algn="ctr" rtl="0">
                        <a:spcBef>
                          <a:spcPts val="0"/>
                        </a:spcBef>
                        <a:spcAft>
                          <a:spcPts val="0"/>
                        </a:spcAft>
                        <a:buNone/>
                      </a:pPr>
                      <a:r>
                        <a:rPr lang="en-GB" sz="1600" dirty="0">
                          <a:solidFill>
                            <a:schemeClr val="tx1"/>
                          </a:solidFill>
                          <a:latin typeface="Imago" pitchFamily="2" charset="0"/>
                          <a:ea typeface="Arial"/>
                          <a:cs typeface="Arial"/>
                          <a:sym typeface="Arial"/>
                        </a:rPr>
                        <a:t>Innate</a:t>
                      </a:r>
                      <a:endParaRPr dirty="0">
                        <a:solidFill>
                          <a:schemeClr val="tx1"/>
                        </a:solidFill>
                      </a:endParaRPr>
                    </a:p>
                  </a:txBody>
                  <a:tcPr marL="121600" marR="121600" marT="45725" marB="45725" anchor="ctr">
                    <a:noFill/>
                  </a:tcPr>
                </a:tc>
                <a:tc>
                  <a:txBody>
                    <a:bodyPr/>
                    <a:lstStyle/>
                    <a:p>
                      <a:pPr marL="0" marR="0" lvl="0" indent="0" algn="ctr" rtl="0">
                        <a:spcBef>
                          <a:spcPts val="0"/>
                        </a:spcBef>
                        <a:spcAft>
                          <a:spcPts val="0"/>
                        </a:spcAft>
                        <a:buNone/>
                      </a:pPr>
                      <a:endParaRPr sz="1600" dirty="0">
                        <a:solidFill>
                          <a:schemeClr val="tx1"/>
                        </a:solidFill>
                        <a:latin typeface="Imago" pitchFamily="2" charset="0"/>
                        <a:ea typeface="Arial"/>
                        <a:cs typeface="Arial"/>
                        <a:sym typeface="Arial"/>
                      </a:endParaRPr>
                    </a:p>
                  </a:txBody>
                  <a:tcPr marL="121600" marR="121600" marT="45725" marB="45725" anchor="ctr">
                    <a:noFill/>
                  </a:tcPr>
                </a:tc>
                <a:tc gridSpan="3">
                  <a:txBody>
                    <a:bodyPr/>
                    <a:lstStyle/>
                    <a:p>
                      <a:pPr marL="0" marR="0" lvl="0" indent="0" algn="ctr" rtl="0">
                        <a:spcBef>
                          <a:spcPts val="0"/>
                        </a:spcBef>
                        <a:spcAft>
                          <a:spcPts val="0"/>
                        </a:spcAft>
                        <a:buNone/>
                      </a:pPr>
                      <a:r>
                        <a:rPr lang="en-GB" sz="1600" dirty="0">
                          <a:solidFill>
                            <a:schemeClr val="tx1"/>
                          </a:solidFill>
                          <a:latin typeface="Imago" pitchFamily="2" charset="0"/>
                          <a:ea typeface="Arial"/>
                          <a:cs typeface="Arial"/>
                          <a:sym typeface="Arial"/>
                        </a:rPr>
                        <a:t>   Adaptive</a:t>
                      </a:r>
                      <a:endParaRPr dirty="0">
                        <a:solidFill>
                          <a:schemeClr val="tx1"/>
                        </a:solidFill>
                      </a:endParaRPr>
                    </a:p>
                  </a:txBody>
                  <a:tcPr marL="121600" marR="121600" marT="45725" marB="45725" anchor="c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0300">
                <a:tc rowSpan="2">
                  <a:txBody>
                    <a:bodyPr/>
                    <a:lstStyle/>
                    <a:p>
                      <a:pPr marL="0" marR="0" lvl="0" indent="0" algn="l" rtl="0">
                        <a:spcBef>
                          <a:spcPts val="0"/>
                        </a:spcBef>
                        <a:spcAft>
                          <a:spcPts val="0"/>
                        </a:spcAft>
                        <a:buNone/>
                      </a:pPr>
                      <a:r>
                        <a:rPr lang="en-GB" sz="1400" b="1" dirty="0">
                          <a:solidFill>
                            <a:schemeClr val="lt1"/>
                          </a:solidFill>
                          <a:latin typeface="Imago" pitchFamily="2" charset="0"/>
                          <a:ea typeface="Arial"/>
                          <a:cs typeface="Arial"/>
                          <a:sym typeface="Arial"/>
                        </a:rPr>
                        <a:t>Cell types</a:t>
                      </a:r>
                      <a:endParaRPr dirty="0"/>
                    </a:p>
                  </a:txBody>
                  <a:tcPr marL="121600" marR="121600" marT="45725" marB="45725" anchor="ctr">
                    <a:solidFill>
                      <a:schemeClr val="dk2"/>
                    </a:solidFill>
                  </a:tcPr>
                </a:tc>
                <a:tc rowSpan="2">
                  <a:txBody>
                    <a:bodyPr/>
                    <a:lstStyle/>
                    <a:p>
                      <a:pPr marL="0" marR="0" lvl="0" indent="0" algn="ctr" rtl="0">
                        <a:spcBef>
                          <a:spcPts val="0"/>
                        </a:spcBef>
                        <a:spcAft>
                          <a:spcPts val="0"/>
                        </a:spcAft>
                        <a:buNone/>
                      </a:pPr>
                      <a:r>
                        <a:rPr lang="en-GB" sz="1400" b="1" dirty="0">
                          <a:solidFill>
                            <a:schemeClr val="lt1"/>
                          </a:solidFill>
                          <a:latin typeface="Imago" pitchFamily="2" charset="0"/>
                          <a:ea typeface="Arial"/>
                          <a:cs typeface="Arial"/>
                          <a:sym typeface="Arial"/>
                        </a:rPr>
                        <a:t>Macrophages</a:t>
                      </a:r>
                      <a:endParaRPr dirty="0"/>
                    </a:p>
                  </a:txBody>
                  <a:tcPr marL="121600" marR="121600" marT="45725" marB="45725" anchor="ctr">
                    <a:solidFill>
                      <a:schemeClr val="accent2"/>
                    </a:solidFill>
                  </a:tcPr>
                </a:tc>
                <a:tc rowSpan="2">
                  <a:txBody>
                    <a:bodyPr/>
                    <a:lstStyle/>
                    <a:p>
                      <a:pPr marL="0" marR="0" lvl="0" indent="0" algn="ctr" rtl="0">
                        <a:spcBef>
                          <a:spcPts val="0"/>
                        </a:spcBef>
                        <a:spcAft>
                          <a:spcPts val="0"/>
                        </a:spcAft>
                        <a:buNone/>
                      </a:pPr>
                      <a:r>
                        <a:rPr lang="en-GB" sz="1400" b="1" dirty="0">
                          <a:solidFill>
                            <a:schemeClr val="lt1"/>
                          </a:solidFill>
                          <a:latin typeface="Imago" pitchFamily="2" charset="0"/>
                          <a:ea typeface="Arial"/>
                          <a:cs typeface="Arial"/>
                          <a:sym typeface="Arial"/>
                        </a:rPr>
                        <a:t>Microglia</a:t>
                      </a:r>
                      <a:endParaRPr dirty="0"/>
                    </a:p>
                  </a:txBody>
                  <a:tcPr marL="121600" marR="121600" marT="45725" marB="45725" anchor="ctr">
                    <a:solidFill>
                      <a:srgbClr val="A20100"/>
                    </a:solidFill>
                  </a:tcPr>
                </a:tc>
                <a:tc rowSpan="2">
                  <a:txBody>
                    <a:bodyPr/>
                    <a:lstStyle/>
                    <a:p>
                      <a:pPr marL="0" marR="0" lvl="0" indent="0" algn="ctr" rtl="0">
                        <a:spcBef>
                          <a:spcPts val="0"/>
                        </a:spcBef>
                        <a:spcAft>
                          <a:spcPts val="0"/>
                        </a:spcAft>
                        <a:buNone/>
                      </a:pPr>
                      <a:r>
                        <a:rPr lang="en-GB" sz="1400" b="1" dirty="0">
                          <a:solidFill>
                            <a:schemeClr val="lt1"/>
                          </a:solidFill>
                          <a:latin typeface="Imago" pitchFamily="2" charset="0"/>
                          <a:ea typeface="Arial"/>
                          <a:cs typeface="Arial"/>
                          <a:sym typeface="Arial"/>
                        </a:rPr>
                        <a:t>Astrocytes</a:t>
                      </a:r>
                      <a:endParaRPr dirty="0"/>
                    </a:p>
                  </a:txBody>
                  <a:tcPr marL="121600" marR="121600" marT="45725" marB="45725" anchor="ctr">
                    <a:solidFill>
                      <a:schemeClr val="accent4"/>
                    </a:solidFill>
                  </a:tcPr>
                </a:tc>
                <a:tc rowSpan="2">
                  <a:txBody>
                    <a:bodyPr/>
                    <a:lstStyle/>
                    <a:p>
                      <a:pPr marL="0" marR="0" lvl="0" indent="0" algn="ctr" rtl="0">
                        <a:spcBef>
                          <a:spcPts val="0"/>
                        </a:spcBef>
                        <a:spcAft>
                          <a:spcPts val="0"/>
                        </a:spcAft>
                        <a:buNone/>
                      </a:pPr>
                      <a:r>
                        <a:rPr lang="en-GB" sz="1400" b="1" dirty="0">
                          <a:solidFill>
                            <a:schemeClr val="lt1"/>
                          </a:solidFill>
                          <a:latin typeface="Imago" pitchFamily="2" charset="0"/>
                          <a:ea typeface="Arial"/>
                          <a:cs typeface="Arial"/>
                          <a:sym typeface="Arial"/>
                        </a:rPr>
                        <a:t>B cells</a:t>
                      </a:r>
                      <a:endParaRPr sz="1400" b="1" dirty="0">
                        <a:solidFill>
                          <a:schemeClr val="lt1"/>
                        </a:solidFill>
                        <a:latin typeface="Imago" pitchFamily="2" charset="0"/>
                        <a:ea typeface="Arial"/>
                        <a:cs typeface="Arial"/>
                        <a:sym typeface="Arial"/>
                      </a:endParaRPr>
                    </a:p>
                  </a:txBody>
                  <a:tcPr marL="121600" marR="121600" marT="45725" marB="45725" anchor="ctr">
                    <a:lnR w="12700" cap="flat" cmpd="sng">
                      <a:solidFill>
                        <a:schemeClr val="lt1"/>
                      </a:solidFill>
                      <a:prstDash val="solid"/>
                      <a:round/>
                      <a:headEnd type="none" w="sm" len="sm"/>
                      <a:tailEnd type="none" w="sm" len="sm"/>
                    </a:lnR>
                    <a:solidFill>
                      <a:schemeClr val="accent6"/>
                    </a:solidFill>
                  </a:tcPr>
                </a:tc>
                <a:tc gridSpan="2">
                  <a:txBody>
                    <a:bodyPr/>
                    <a:lstStyle/>
                    <a:p>
                      <a:pPr marL="0" marR="0" lvl="0" indent="0" algn="ctr" rtl="0">
                        <a:spcBef>
                          <a:spcPts val="0"/>
                        </a:spcBef>
                        <a:spcAft>
                          <a:spcPts val="0"/>
                        </a:spcAft>
                        <a:buNone/>
                      </a:pPr>
                      <a:r>
                        <a:rPr lang="en-GB" sz="1400" b="1" dirty="0">
                          <a:solidFill>
                            <a:schemeClr val="lt1"/>
                          </a:solidFill>
                          <a:latin typeface="Imago" pitchFamily="2" charset="0"/>
                          <a:ea typeface="Arial"/>
                          <a:cs typeface="Arial"/>
                          <a:sym typeface="Arial"/>
                        </a:rPr>
                        <a:t>T cells</a:t>
                      </a:r>
                      <a:endParaRPr dirty="0"/>
                    </a:p>
                  </a:txBody>
                  <a:tcPr marL="121600" marR="121600" marT="45725" marB="45725" anchor="ctr">
                    <a:lnL w="12700" cap="flat" cmpd="sng">
                      <a:solidFill>
                        <a:schemeClr val="lt1"/>
                      </a:solidFill>
                      <a:prstDash val="solid"/>
                      <a:round/>
                      <a:headEnd type="none" w="sm" len="sm"/>
                      <a:tailEnd type="none" w="sm" len="sm"/>
                    </a:lnL>
                    <a:lnB w="12700" cap="flat" cmpd="sng">
                      <a:solidFill>
                        <a:schemeClr val="lt1"/>
                      </a:solidFill>
                      <a:prstDash val="solid"/>
                      <a:round/>
                      <a:headEnd type="none" w="sm" len="sm"/>
                      <a:tailEnd type="none" w="sm" len="sm"/>
                    </a:lnB>
                    <a:solidFill>
                      <a:schemeClr val="dk2"/>
                    </a:solidFill>
                  </a:tcPr>
                </a:tc>
                <a:tc hMerge="1">
                  <a:txBody>
                    <a:bodyPr/>
                    <a:lstStyle/>
                    <a:p>
                      <a:endParaRPr lang="en-US"/>
                    </a:p>
                  </a:txBody>
                  <a:tcPr/>
                </a:tc>
                <a:extLst>
                  <a:ext uri="{0D108BD9-81ED-4DB2-BD59-A6C34878D82A}">
                    <a16:rowId xmlns:a16="http://schemas.microsoft.com/office/drawing/2014/main" val="10001"/>
                  </a:ext>
                </a:extLst>
              </a:tr>
              <a:tr h="1778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GB" sz="1400" b="1" dirty="0">
                          <a:solidFill>
                            <a:schemeClr val="lt1"/>
                          </a:solidFill>
                          <a:latin typeface="Imago" pitchFamily="2" charset="0"/>
                          <a:ea typeface="Arial"/>
                          <a:cs typeface="Arial"/>
                          <a:sym typeface="Arial"/>
                        </a:rPr>
                        <a:t>CD4</a:t>
                      </a:r>
                      <a:endParaRPr dirty="0"/>
                    </a:p>
                  </a:txBody>
                  <a:tcPr marL="121600" marR="12160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73C6FF"/>
                    </a:solidFill>
                  </a:tcPr>
                </a:tc>
                <a:tc>
                  <a:txBody>
                    <a:bodyPr/>
                    <a:lstStyle/>
                    <a:p>
                      <a:pPr marL="0" marR="0" lvl="0" indent="0" algn="ctr" rtl="0">
                        <a:spcBef>
                          <a:spcPts val="0"/>
                        </a:spcBef>
                        <a:spcAft>
                          <a:spcPts val="0"/>
                        </a:spcAft>
                        <a:buNone/>
                      </a:pPr>
                      <a:r>
                        <a:rPr lang="en-GB" sz="1400" b="1" dirty="0">
                          <a:solidFill>
                            <a:schemeClr val="lt1"/>
                          </a:solidFill>
                          <a:latin typeface="Imago" pitchFamily="2" charset="0"/>
                          <a:ea typeface="Arial"/>
                          <a:cs typeface="Arial"/>
                          <a:sym typeface="Arial"/>
                        </a:rPr>
                        <a:t>CD8</a:t>
                      </a:r>
                      <a:endParaRPr dirty="0"/>
                    </a:p>
                  </a:txBody>
                  <a:tcPr marL="121600" marR="12160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DABFF"/>
                    </a:solidFill>
                  </a:tcPr>
                </a:tc>
                <a:extLst>
                  <a:ext uri="{0D108BD9-81ED-4DB2-BD59-A6C34878D82A}">
                    <a16:rowId xmlns:a16="http://schemas.microsoft.com/office/drawing/2014/main" val="10002"/>
                  </a:ext>
                </a:extLst>
              </a:tr>
              <a:tr h="1979800">
                <a:tc>
                  <a:txBody>
                    <a:bodyPr/>
                    <a:lstStyle/>
                    <a:p>
                      <a:pPr marL="0" marR="0" lvl="0" indent="0" algn="l" rtl="0">
                        <a:spcBef>
                          <a:spcPts val="0"/>
                        </a:spcBef>
                        <a:spcAft>
                          <a:spcPts val="0"/>
                        </a:spcAft>
                        <a:buNone/>
                      </a:pPr>
                      <a:r>
                        <a:rPr lang="en-GB" sz="1200" b="1" dirty="0">
                          <a:latin typeface="Imago" pitchFamily="2" charset="0"/>
                          <a:ea typeface="Arial"/>
                          <a:cs typeface="Arial"/>
                          <a:sym typeface="Arial"/>
                        </a:rPr>
                        <a:t>Hypothesised immune function in MS</a:t>
                      </a:r>
                      <a:endParaRPr dirty="0"/>
                    </a:p>
                  </a:txBody>
                  <a:tcPr marL="121600" marR="121600" marT="45725" marB="45725" anchor="ctr"/>
                </a:tc>
                <a:tc>
                  <a:txBody>
                    <a:bodyPr/>
                    <a:lstStyle/>
                    <a:p>
                      <a:pPr marL="176400" marR="0" lvl="0" indent="-176400" algn="l" rtl="0">
                        <a:lnSpc>
                          <a:spcPct val="100000"/>
                        </a:lnSpc>
                        <a:spcBef>
                          <a:spcPts val="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Antigen-independent inflammation </a:t>
                      </a:r>
                      <a:endParaRPr dirty="0"/>
                    </a:p>
                    <a:p>
                      <a:pPr marL="176400" marR="0" lvl="0" indent="-176400" algn="l" rtl="0">
                        <a:lnSpc>
                          <a:spcPct val="100000"/>
                        </a:lnSpc>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Immediate response</a:t>
                      </a:r>
                      <a:r>
                        <a:rPr lang="en-GB" sz="1100" b="0" baseline="30000" dirty="0">
                          <a:solidFill>
                            <a:schemeClr val="dk1"/>
                          </a:solidFill>
                          <a:latin typeface="Imago" pitchFamily="2" charset="0"/>
                          <a:ea typeface="Arial"/>
                          <a:cs typeface="Arial"/>
                          <a:sym typeface="Arial"/>
                        </a:rPr>
                        <a:t>3</a:t>
                      </a:r>
                      <a:endParaRPr sz="1100" b="0" dirty="0">
                        <a:solidFill>
                          <a:schemeClr val="dk1"/>
                        </a:solidFill>
                        <a:latin typeface="Imago" pitchFamily="2" charset="0"/>
                        <a:ea typeface="Arial"/>
                        <a:cs typeface="Arial"/>
                        <a:sym typeface="Arial"/>
                      </a:endParaRPr>
                    </a:p>
                    <a:p>
                      <a:pPr marL="176400" marR="0" lvl="0" indent="-176400" algn="l" rtl="0">
                        <a:lnSpc>
                          <a:spcPct val="100000"/>
                        </a:lnSpc>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Antigen presentation</a:t>
                      </a:r>
                      <a:endParaRPr dirty="0"/>
                    </a:p>
                  </a:txBody>
                  <a:tcPr marL="121600" marR="121600" marT="45725" marB="45725" anchor="ctr"/>
                </a:tc>
                <a:tc>
                  <a:txBody>
                    <a:bodyPr/>
                    <a:lstStyle/>
                    <a:p>
                      <a:pPr marL="176400" marR="0" lvl="0" indent="-176400" algn="l" rtl="0">
                        <a:spcBef>
                          <a:spcPts val="0"/>
                        </a:spcBef>
                        <a:spcAft>
                          <a:spcPts val="0"/>
                        </a:spcAft>
                        <a:buClr>
                          <a:schemeClr val="dk1"/>
                        </a:buClr>
                        <a:buSzPts val="1100"/>
                        <a:buFont typeface="Arial"/>
                        <a:buChar char="•"/>
                      </a:pPr>
                      <a:r>
                        <a:rPr lang="en-GB" sz="1100" b="0" i="0" dirty="0">
                          <a:solidFill>
                            <a:schemeClr val="dk1"/>
                          </a:solidFill>
                          <a:latin typeface="Imago" pitchFamily="2" charset="0"/>
                          <a:ea typeface="Arial"/>
                          <a:cs typeface="Arial"/>
                          <a:sym typeface="Arial"/>
                        </a:rPr>
                        <a:t>Cytokine production</a:t>
                      </a:r>
                      <a:r>
                        <a:rPr lang="en-GB" sz="1100" b="0" i="0" baseline="30000" dirty="0">
                          <a:solidFill>
                            <a:schemeClr val="dk1"/>
                          </a:solidFill>
                          <a:latin typeface="Imago" pitchFamily="2" charset="0"/>
                          <a:ea typeface="Arial"/>
                          <a:cs typeface="Arial"/>
                          <a:sym typeface="Arial"/>
                        </a:rPr>
                        <a:t>14</a:t>
                      </a:r>
                      <a:endParaRPr dirty="0"/>
                    </a:p>
                    <a:p>
                      <a:pPr marL="176400" marR="0" lvl="0" indent="-176400" algn="l" rtl="0">
                        <a:spcBef>
                          <a:spcPts val="600"/>
                        </a:spcBef>
                        <a:spcAft>
                          <a:spcPts val="0"/>
                        </a:spcAft>
                        <a:buClr>
                          <a:schemeClr val="dk1"/>
                        </a:buClr>
                        <a:buSzPts val="1100"/>
                        <a:buFont typeface="Arial"/>
                        <a:buChar char="•"/>
                      </a:pPr>
                      <a:r>
                        <a:rPr lang="en-GB" sz="1100" b="0" i="0" dirty="0">
                          <a:solidFill>
                            <a:schemeClr val="dk1"/>
                          </a:solidFill>
                          <a:latin typeface="Imago" pitchFamily="2" charset="0"/>
                          <a:ea typeface="Arial"/>
                          <a:cs typeface="Arial"/>
                          <a:sym typeface="Arial"/>
                        </a:rPr>
                        <a:t>Increased ROS production</a:t>
                      </a:r>
                      <a:endParaRPr dirty="0"/>
                    </a:p>
                    <a:p>
                      <a:pPr marL="176400" marR="0" lvl="0" indent="-176400" algn="l" rtl="0">
                        <a:lnSpc>
                          <a:spcPct val="100000"/>
                        </a:lnSpc>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Antigen presentation</a:t>
                      </a:r>
                      <a:endParaRPr dirty="0"/>
                    </a:p>
                  </a:txBody>
                  <a:tcPr marL="121600" marR="121600" marT="45725" marB="45725" anchor="ctr"/>
                </a:tc>
                <a:tc>
                  <a:txBody>
                    <a:bodyPr/>
                    <a:lstStyle/>
                    <a:p>
                      <a:pPr marL="176400" marR="0" lvl="0" indent="-176400" algn="l" rtl="0">
                        <a:spcBef>
                          <a:spcPts val="0"/>
                        </a:spcBef>
                        <a:spcAft>
                          <a:spcPts val="0"/>
                        </a:spcAft>
                        <a:buClr>
                          <a:schemeClr val="dk1"/>
                        </a:buClr>
                        <a:buSzPts val="1100"/>
                        <a:buFont typeface="Arial"/>
                        <a:buChar char="•"/>
                      </a:pPr>
                      <a:r>
                        <a:rPr lang="en-GB" sz="1100" b="0" i="0" dirty="0">
                          <a:solidFill>
                            <a:schemeClr val="dk1"/>
                          </a:solidFill>
                          <a:latin typeface="Imago" pitchFamily="2" charset="0"/>
                          <a:ea typeface="Arial"/>
                          <a:cs typeface="Arial"/>
                          <a:sym typeface="Arial"/>
                        </a:rPr>
                        <a:t>Cytokine production</a:t>
                      </a:r>
                      <a:r>
                        <a:rPr lang="en-GB" sz="1100" b="0" i="0" baseline="30000" dirty="0">
                          <a:solidFill>
                            <a:schemeClr val="dk1"/>
                          </a:solidFill>
                          <a:latin typeface="Imago" pitchFamily="2" charset="0"/>
                          <a:ea typeface="Arial"/>
                          <a:cs typeface="Arial"/>
                          <a:sym typeface="Arial"/>
                        </a:rPr>
                        <a:t>17</a:t>
                      </a:r>
                      <a:endParaRPr dirty="0"/>
                    </a:p>
                    <a:p>
                      <a:pPr marL="176400" marR="0" lvl="0" indent="-176400" algn="l" rtl="0">
                        <a:spcBef>
                          <a:spcPts val="600"/>
                        </a:spcBef>
                        <a:spcAft>
                          <a:spcPts val="0"/>
                        </a:spcAft>
                        <a:buClr>
                          <a:schemeClr val="dk1"/>
                        </a:buClr>
                        <a:buSzPts val="1100"/>
                        <a:buFont typeface="Arial"/>
                        <a:buChar char="•"/>
                      </a:pPr>
                      <a:r>
                        <a:rPr lang="en-GB" sz="1100" b="0" i="0" dirty="0">
                          <a:solidFill>
                            <a:schemeClr val="dk1"/>
                          </a:solidFill>
                          <a:latin typeface="Imago" pitchFamily="2" charset="0"/>
                          <a:ea typeface="Arial"/>
                          <a:cs typeface="Arial"/>
                          <a:sym typeface="Arial"/>
                        </a:rPr>
                        <a:t>Recruitment of leukocytes across the</a:t>
                      </a:r>
                      <a:br>
                        <a:rPr lang="en-GB" sz="1100" b="0" i="0" dirty="0">
                          <a:solidFill>
                            <a:schemeClr val="dk1"/>
                          </a:solidFill>
                          <a:latin typeface="Imago" pitchFamily="2" charset="0"/>
                          <a:ea typeface="Arial"/>
                          <a:cs typeface="Arial"/>
                          <a:sym typeface="Arial"/>
                        </a:rPr>
                      </a:br>
                      <a:r>
                        <a:rPr lang="en-GB" sz="1100" b="0" i="0" dirty="0">
                          <a:solidFill>
                            <a:schemeClr val="dk1"/>
                          </a:solidFill>
                          <a:latin typeface="Imago" pitchFamily="2" charset="0"/>
                          <a:ea typeface="Arial"/>
                          <a:cs typeface="Arial"/>
                          <a:sym typeface="Arial"/>
                        </a:rPr>
                        <a:t>BBB</a:t>
                      </a:r>
                      <a:endParaRPr dirty="0"/>
                    </a:p>
                    <a:p>
                      <a:pPr marL="176400" marR="0" lvl="0" indent="-176400" algn="l" rtl="0">
                        <a:spcBef>
                          <a:spcPts val="600"/>
                        </a:spcBef>
                        <a:spcAft>
                          <a:spcPts val="0"/>
                        </a:spcAft>
                        <a:buClr>
                          <a:schemeClr val="dk1"/>
                        </a:buClr>
                        <a:buSzPts val="1100"/>
                        <a:buFont typeface="Arial"/>
                        <a:buChar char="•"/>
                      </a:pPr>
                      <a:r>
                        <a:rPr lang="en-GB" sz="1100" b="0" i="0" dirty="0">
                          <a:solidFill>
                            <a:schemeClr val="dk1"/>
                          </a:solidFill>
                          <a:latin typeface="Imago" pitchFamily="2" charset="0"/>
                          <a:ea typeface="Arial"/>
                          <a:cs typeface="Arial"/>
                          <a:sym typeface="Arial"/>
                        </a:rPr>
                        <a:t>Increased ROS production</a:t>
                      </a:r>
                      <a:r>
                        <a:rPr lang="en-GB" sz="1100" dirty="0"/>
                        <a:t/>
                      </a:r>
                      <a:br>
                        <a:rPr lang="en-GB" sz="1100" dirty="0"/>
                      </a:br>
                      <a:endParaRPr sz="1100" dirty="0">
                        <a:latin typeface="Imago" pitchFamily="2" charset="0"/>
                        <a:ea typeface="Arial"/>
                        <a:cs typeface="Arial"/>
                        <a:sym typeface="Arial"/>
                      </a:endParaRPr>
                    </a:p>
                  </a:txBody>
                  <a:tcPr marL="121600" marR="121600" marT="45725" marB="45725" anchor="ctr"/>
                </a:tc>
                <a:tc>
                  <a:txBody>
                    <a:bodyPr/>
                    <a:lstStyle/>
                    <a:p>
                      <a:pPr marL="176400" marR="0" lvl="0" indent="-176400" algn="l" rtl="0">
                        <a:spcBef>
                          <a:spcPts val="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Antigen presentation</a:t>
                      </a:r>
                      <a:r>
                        <a:rPr lang="en-GB" sz="1100" b="0" baseline="30000" dirty="0">
                          <a:solidFill>
                            <a:schemeClr val="dk1"/>
                          </a:solidFill>
                          <a:latin typeface="Imago" pitchFamily="2" charset="0"/>
                          <a:ea typeface="Arial"/>
                          <a:cs typeface="Arial"/>
                          <a:sym typeface="Arial"/>
                        </a:rPr>
                        <a:t>1</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Cytokine production</a:t>
                      </a:r>
                      <a:r>
                        <a:rPr lang="en-GB" sz="1100" b="0" baseline="30000" dirty="0">
                          <a:solidFill>
                            <a:schemeClr val="dk1"/>
                          </a:solidFill>
                          <a:latin typeface="Imago" pitchFamily="2" charset="0"/>
                          <a:ea typeface="Arial"/>
                          <a:cs typeface="Arial"/>
                          <a:sym typeface="Arial"/>
                        </a:rPr>
                        <a:t>2</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Antibody production (humoral immunity)</a:t>
                      </a:r>
                      <a:r>
                        <a:rPr lang="en-GB" sz="1100" b="0" baseline="30000" dirty="0">
                          <a:solidFill>
                            <a:schemeClr val="dk1"/>
                          </a:solidFill>
                          <a:latin typeface="Imago" pitchFamily="2" charset="0"/>
                          <a:ea typeface="Arial"/>
                          <a:cs typeface="Arial"/>
                          <a:sym typeface="Arial"/>
                        </a:rPr>
                        <a:t>1,3</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Formation of lymphoid follicles* that potentiate selective immune cell formation</a:t>
                      </a:r>
                      <a:r>
                        <a:rPr lang="en-GB" sz="1100" b="0" baseline="30000" dirty="0">
                          <a:solidFill>
                            <a:schemeClr val="dk1"/>
                          </a:solidFill>
                          <a:latin typeface="Imago" pitchFamily="2" charset="0"/>
                          <a:ea typeface="Arial"/>
                          <a:cs typeface="Arial"/>
                          <a:sym typeface="Arial"/>
                        </a:rPr>
                        <a:t>1–6</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Enhanced response by repeated antigen exposure (memory)</a:t>
                      </a:r>
                      <a:r>
                        <a:rPr lang="en-GB" sz="1100" b="0" baseline="30000" dirty="0">
                          <a:solidFill>
                            <a:schemeClr val="dk1"/>
                          </a:solidFill>
                          <a:latin typeface="Imago" pitchFamily="2" charset="0"/>
                          <a:ea typeface="Arial"/>
                          <a:cs typeface="Arial"/>
                          <a:sym typeface="Arial"/>
                        </a:rPr>
                        <a:t>3</a:t>
                      </a:r>
                      <a:endParaRPr sz="1100" b="0" dirty="0">
                        <a:solidFill>
                          <a:schemeClr val="dk1"/>
                        </a:solidFill>
                        <a:latin typeface="Imago" pitchFamily="2" charset="0"/>
                        <a:ea typeface="Arial"/>
                        <a:cs typeface="Arial"/>
                        <a:sym typeface="Arial"/>
                      </a:endParaRPr>
                    </a:p>
                  </a:txBody>
                  <a:tcPr marL="121600" marR="121600" marT="45725" marB="45725" anchor="ctr">
                    <a:lnR w="12700" cap="flat" cmpd="sng">
                      <a:solidFill>
                        <a:schemeClr val="lt1"/>
                      </a:solidFill>
                      <a:prstDash val="solid"/>
                      <a:round/>
                      <a:headEnd type="none" w="sm" len="sm"/>
                      <a:tailEnd type="none" w="sm" len="sm"/>
                    </a:lnR>
                  </a:tcPr>
                </a:tc>
                <a:tc>
                  <a:txBody>
                    <a:bodyPr/>
                    <a:lstStyle/>
                    <a:p>
                      <a:pPr marL="176400" marR="0" lvl="0" indent="-176400" algn="l" rtl="0">
                        <a:lnSpc>
                          <a:spcPct val="100000"/>
                        </a:lnSpc>
                        <a:spcBef>
                          <a:spcPts val="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Helper T cell</a:t>
                      </a:r>
                      <a:r>
                        <a:rPr lang="en-GB" sz="1100" b="0" baseline="30000" dirty="0">
                          <a:solidFill>
                            <a:schemeClr val="dk1"/>
                          </a:solidFill>
                          <a:latin typeface="Imago" pitchFamily="2" charset="0"/>
                          <a:ea typeface="Arial"/>
                          <a:cs typeface="Arial"/>
                          <a:sym typeface="Arial"/>
                        </a:rPr>
                        <a:t>7</a:t>
                      </a:r>
                      <a:endParaRPr sz="1100" b="0" dirty="0">
                        <a:solidFill>
                          <a:schemeClr val="dk1"/>
                        </a:solidFill>
                        <a:latin typeface="Imago" pitchFamily="2" charset="0"/>
                        <a:ea typeface="Arial"/>
                        <a:cs typeface="Arial"/>
                        <a:sym typeface="Arial"/>
                      </a:endParaRPr>
                    </a:p>
                    <a:p>
                      <a:pPr marL="176400" marR="0" lvl="0" indent="-176400" algn="l" rtl="0">
                        <a:lnSpc>
                          <a:spcPct val="100000"/>
                        </a:lnSpc>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Concentrated in the perivascular cuff</a:t>
                      </a:r>
                      <a:r>
                        <a:rPr lang="en-GB" sz="1100" b="0" baseline="30000" dirty="0">
                          <a:solidFill>
                            <a:schemeClr val="dk1"/>
                          </a:solidFill>
                          <a:latin typeface="Imago" pitchFamily="2" charset="0"/>
                          <a:ea typeface="Arial"/>
                          <a:cs typeface="Arial"/>
                          <a:sym typeface="Arial"/>
                        </a:rPr>
                        <a:t>7</a:t>
                      </a:r>
                      <a:endParaRPr sz="1100" b="0" dirty="0">
                        <a:solidFill>
                          <a:schemeClr val="dk1"/>
                        </a:solidFill>
                        <a:latin typeface="Imago" pitchFamily="2" charset="0"/>
                        <a:ea typeface="Arial"/>
                        <a:cs typeface="Arial"/>
                        <a:sym typeface="Arial"/>
                      </a:endParaRPr>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Cytokine production</a:t>
                      </a:r>
                      <a:r>
                        <a:rPr lang="en-GB" sz="1100" b="0" baseline="30000" dirty="0">
                          <a:solidFill>
                            <a:schemeClr val="dk1"/>
                          </a:solidFill>
                          <a:latin typeface="Imago" pitchFamily="2" charset="0"/>
                          <a:ea typeface="Arial"/>
                          <a:cs typeface="Arial"/>
                          <a:sym typeface="Arial"/>
                        </a:rPr>
                        <a:t>8</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Co-stimulation of </a:t>
                      </a:r>
                      <a:br>
                        <a:rPr lang="en-GB" sz="1100" b="0" dirty="0">
                          <a:solidFill>
                            <a:schemeClr val="dk1"/>
                          </a:solidFill>
                          <a:latin typeface="Imago" pitchFamily="2" charset="0"/>
                          <a:ea typeface="Arial"/>
                          <a:cs typeface="Arial"/>
                          <a:sym typeface="Arial"/>
                        </a:rPr>
                      </a:br>
                      <a:r>
                        <a:rPr lang="en-GB" sz="1100" b="0" dirty="0">
                          <a:solidFill>
                            <a:schemeClr val="dk1"/>
                          </a:solidFill>
                          <a:latin typeface="Imago" pitchFamily="2" charset="0"/>
                          <a:ea typeface="Arial"/>
                          <a:cs typeface="Arial"/>
                          <a:sym typeface="Arial"/>
                        </a:rPr>
                        <a:t>B cells</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Enhanced response by repeated antigen exposure (memory)</a:t>
                      </a:r>
                      <a:r>
                        <a:rPr lang="en-GB" sz="1100" b="0" baseline="30000" dirty="0">
                          <a:solidFill>
                            <a:schemeClr val="dk1"/>
                          </a:solidFill>
                          <a:latin typeface="Imago" pitchFamily="2" charset="0"/>
                          <a:ea typeface="Arial"/>
                          <a:cs typeface="Arial"/>
                          <a:sym typeface="Arial"/>
                        </a:rPr>
                        <a:t>3</a:t>
                      </a:r>
                      <a:endParaRPr sz="1100" b="0" dirty="0">
                        <a:solidFill>
                          <a:schemeClr val="dk1"/>
                        </a:solidFill>
                        <a:latin typeface="Imago" pitchFamily="2" charset="0"/>
                        <a:ea typeface="Arial"/>
                        <a:cs typeface="Arial"/>
                        <a:sym typeface="Arial"/>
                      </a:endParaRPr>
                    </a:p>
                  </a:txBody>
                  <a:tcPr marL="121600" marR="121600" marT="45725" marB="45725"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176400" marR="0" lvl="0" indent="-176400" algn="l" rtl="0">
                        <a:lnSpc>
                          <a:spcPct val="100000"/>
                        </a:lnSpc>
                        <a:spcBef>
                          <a:spcPts val="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Cytotoxic T cell</a:t>
                      </a:r>
                      <a:r>
                        <a:rPr lang="en-GB" sz="1100" b="0" baseline="30000" dirty="0">
                          <a:solidFill>
                            <a:schemeClr val="dk1"/>
                          </a:solidFill>
                          <a:latin typeface="Imago" pitchFamily="2" charset="0"/>
                          <a:ea typeface="Arial"/>
                          <a:cs typeface="Arial"/>
                          <a:sym typeface="Arial"/>
                        </a:rPr>
                        <a:t>7</a:t>
                      </a:r>
                      <a:endParaRPr sz="1100" b="0" dirty="0">
                        <a:solidFill>
                          <a:schemeClr val="dk1"/>
                        </a:solidFill>
                        <a:latin typeface="Imago" pitchFamily="2" charset="0"/>
                        <a:ea typeface="Arial"/>
                        <a:cs typeface="Arial"/>
                        <a:sym typeface="Arial"/>
                      </a:endParaRPr>
                    </a:p>
                    <a:p>
                      <a:pPr marL="176400" marR="0" lvl="0" indent="-176400" algn="l" rtl="0">
                        <a:lnSpc>
                          <a:spcPct val="100000"/>
                        </a:lnSpc>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Widely distributed within the parenchyma</a:t>
                      </a:r>
                      <a:r>
                        <a:rPr lang="en-GB" sz="1100" b="0" baseline="30000" dirty="0">
                          <a:solidFill>
                            <a:schemeClr val="dk1"/>
                          </a:solidFill>
                          <a:latin typeface="Imago" pitchFamily="2" charset="0"/>
                          <a:ea typeface="Arial"/>
                          <a:cs typeface="Arial"/>
                          <a:sym typeface="Arial"/>
                        </a:rPr>
                        <a:t>7</a:t>
                      </a:r>
                      <a:endParaRPr sz="1100" b="0" dirty="0">
                        <a:solidFill>
                          <a:schemeClr val="dk1"/>
                        </a:solidFill>
                        <a:latin typeface="Imago" pitchFamily="2" charset="0"/>
                        <a:ea typeface="Arial"/>
                        <a:cs typeface="Arial"/>
                        <a:sym typeface="Arial"/>
                      </a:endParaRPr>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Antigen-dependent cell-mediated cytotoxicity</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Cytokine production</a:t>
                      </a:r>
                      <a:r>
                        <a:rPr lang="en-GB" sz="1100" b="0" baseline="30000" dirty="0">
                          <a:solidFill>
                            <a:schemeClr val="dk1"/>
                          </a:solidFill>
                          <a:latin typeface="Imago" pitchFamily="2" charset="0"/>
                          <a:ea typeface="Arial"/>
                          <a:cs typeface="Arial"/>
                          <a:sym typeface="Arial"/>
                        </a:rPr>
                        <a:t>2</a:t>
                      </a:r>
                      <a:endParaRPr dirty="0"/>
                    </a:p>
                    <a:p>
                      <a:pPr marL="176400" marR="0" lvl="0" indent="-176400" algn="l" rtl="0">
                        <a:spcBef>
                          <a:spcPts val="600"/>
                        </a:spcBef>
                        <a:spcAft>
                          <a:spcPts val="0"/>
                        </a:spcAft>
                        <a:buClr>
                          <a:schemeClr val="dk1"/>
                        </a:buClr>
                        <a:buSzPts val="1100"/>
                        <a:buFont typeface="Arial"/>
                        <a:buChar char="•"/>
                      </a:pPr>
                      <a:r>
                        <a:rPr lang="en-GB" sz="1100" b="0" dirty="0">
                          <a:solidFill>
                            <a:schemeClr val="dk1"/>
                          </a:solidFill>
                          <a:latin typeface="Imago" pitchFamily="2" charset="0"/>
                          <a:ea typeface="Arial"/>
                          <a:cs typeface="Arial"/>
                          <a:sym typeface="Arial"/>
                        </a:rPr>
                        <a:t>Enhanced response by repeated antigen exposure (memory)</a:t>
                      </a:r>
                      <a:r>
                        <a:rPr lang="en-GB" sz="1100" b="0" baseline="30000" dirty="0">
                          <a:solidFill>
                            <a:schemeClr val="dk1"/>
                          </a:solidFill>
                          <a:latin typeface="Imago" pitchFamily="2" charset="0"/>
                          <a:ea typeface="Arial"/>
                          <a:cs typeface="Arial"/>
                          <a:sym typeface="Arial"/>
                        </a:rPr>
                        <a:t>3</a:t>
                      </a:r>
                      <a:endParaRPr sz="1100" b="0" baseline="30000" dirty="0">
                        <a:solidFill>
                          <a:schemeClr val="dk1"/>
                        </a:solidFill>
                        <a:latin typeface="Imago" pitchFamily="2" charset="0"/>
                        <a:ea typeface="Arial"/>
                        <a:cs typeface="Arial"/>
                        <a:sym typeface="Arial"/>
                      </a:endParaRPr>
                    </a:p>
                  </a:txBody>
                  <a:tcPr marL="121600" marR="121600"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24200">
                <a:tc>
                  <a:txBody>
                    <a:bodyPr/>
                    <a:lstStyle/>
                    <a:p>
                      <a:pPr marL="0" marR="0" lvl="0" indent="0" algn="l" rtl="0">
                        <a:spcBef>
                          <a:spcPts val="0"/>
                        </a:spcBef>
                        <a:spcAft>
                          <a:spcPts val="0"/>
                        </a:spcAft>
                        <a:buNone/>
                      </a:pPr>
                      <a:r>
                        <a:rPr lang="en-GB" sz="1200" b="1" dirty="0">
                          <a:solidFill>
                            <a:schemeClr val="dk1"/>
                          </a:solidFill>
                          <a:latin typeface="Imago" pitchFamily="2" charset="0"/>
                          <a:ea typeface="Arial"/>
                          <a:cs typeface="Arial"/>
                          <a:sym typeface="Arial"/>
                        </a:rPr>
                        <a:t>Cytokines released when activated</a:t>
                      </a:r>
                      <a:endParaRPr dirty="0"/>
                    </a:p>
                  </a:txBody>
                  <a:tcPr marL="121600" marR="121600" marT="45725" marB="45725" anchor="ctr"/>
                </a:tc>
                <a:tc>
                  <a:txBody>
                    <a:bodyPr/>
                    <a:lstStyle/>
                    <a:p>
                      <a:pPr marL="0" marR="0" lvl="0" indent="0" algn="l" rtl="0">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IL-1</a:t>
                      </a:r>
                      <a:r>
                        <a:rPr lang="en-GB" sz="1100" i="0" dirty="0">
                          <a:solidFill>
                            <a:schemeClr val="dk1"/>
                          </a:solidFill>
                          <a:latin typeface="Imago" pitchFamily="2" charset="0"/>
                          <a:ea typeface="Arial"/>
                          <a:cs typeface="Arial"/>
                          <a:sym typeface="Arial"/>
                        </a:rPr>
                        <a:t>β</a:t>
                      </a:r>
                      <a:r>
                        <a:rPr lang="en-GB" sz="1100" dirty="0">
                          <a:solidFill>
                            <a:schemeClr val="dk1"/>
                          </a:solidFill>
                          <a:latin typeface="Imago" pitchFamily="2" charset="0"/>
                          <a:ea typeface="Arial"/>
                          <a:cs typeface="Arial"/>
                          <a:sym typeface="Arial"/>
                        </a:rPr>
                        <a:t>, TNF-α,</a:t>
                      </a:r>
                      <a:br>
                        <a:rPr lang="en-GB" sz="1100" dirty="0">
                          <a:solidFill>
                            <a:schemeClr val="dk1"/>
                          </a:solidFill>
                          <a:latin typeface="Imago" pitchFamily="2" charset="0"/>
                          <a:ea typeface="Arial"/>
                          <a:cs typeface="Arial"/>
                          <a:sym typeface="Arial"/>
                        </a:rPr>
                      </a:br>
                      <a:r>
                        <a:rPr lang="en-GB" sz="1100" dirty="0">
                          <a:solidFill>
                            <a:schemeClr val="dk1"/>
                          </a:solidFill>
                          <a:latin typeface="Imago" pitchFamily="2" charset="0"/>
                          <a:ea typeface="Arial"/>
                          <a:cs typeface="Arial"/>
                          <a:sym typeface="Arial"/>
                        </a:rPr>
                        <a:t>IFN-</a:t>
                      </a:r>
                      <a:r>
                        <a:rPr lang="en-GB" sz="1100" i="1" dirty="0">
                          <a:solidFill>
                            <a:schemeClr val="dk1"/>
                          </a:solidFill>
                          <a:latin typeface="Imago" pitchFamily="2" charset="0"/>
                          <a:ea typeface="Arial"/>
                          <a:cs typeface="Arial"/>
                          <a:sym typeface="Arial"/>
                        </a:rPr>
                        <a:t>γ</a:t>
                      </a:r>
                      <a:r>
                        <a:rPr lang="en-GB" sz="1100" baseline="30000" dirty="0">
                          <a:solidFill>
                            <a:schemeClr val="dk1"/>
                          </a:solidFill>
                          <a:latin typeface="Imago" pitchFamily="2" charset="0"/>
                          <a:ea typeface="Arial"/>
                          <a:cs typeface="Arial"/>
                          <a:sym typeface="Arial"/>
                        </a:rPr>
                        <a:t>12</a:t>
                      </a:r>
                      <a:endParaRPr dirty="0"/>
                    </a:p>
                  </a:txBody>
                  <a:tcPr marL="121600" marR="121600" marT="45725" marB="45725" anchor="ctr"/>
                </a:tc>
                <a:tc>
                  <a:txBody>
                    <a:bodyPr/>
                    <a:lstStyle/>
                    <a:p>
                      <a:pPr marL="0" marR="0" lvl="0" indent="0" algn="l" rtl="0">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IL-1β, IL-6,</a:t>
                      </a:r>
                      <a:endParaRPr dirty="0"/>
                    </a:p>
                    <a:p>
                      <a:pPr marL="0" marR="0" lvl="0" indent="0" algn="l" rtl="0">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TNF-α</a:t>
                      </a:r>
                      <a:r>
                        <a:rPr lang="en-GB" sz="1100" baseline="30000" dirty="0">
                          <a:solidFill>
                            <a:schemeClr val="dk1"/>
                          </a:solidFill>
                          <a:latin typeface="Imago" pitchFamily="2" charset="0"/>
                          <a:ea typeface="Arial"/>
                          <a:cs typeface="Arial"/>
                          <a:sym typeface="Arial"/>
                        </a:rPr>
                        <a:t>15</a:t>
                      </a:r>
                      <a:endParaRPr dirty="0"/>
                    </a:p>
                  </a:txBody>
                  <a:tcPr marL="121600" marR="121600" marT="45725" marB="45725" anchor="ctr"/>
                </a:tc>
                <a:tc>
                  <a:txBody>
                    <a:bodyPr/>
                    <a:lstStyle/>
                    <a:p>
                      <a:pPr marL="0" marR="0" lvl="0" indent="0" algn="l" rtl="0">
                        <a:lnSpc>
                          <a:spcPct val="100000"/>
                        </a:lnSpc>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IL-1β, IL-6, IL-10, TNF-α</a:t>
                      </a:r>
                      <a:r>
                        <a:rPr lang="en-GB" sz="1100" baseline="30000" dirty="0">
                          <a:solidFill>
                            <a:schemeClr val="dk1"/>
                          </a:solidFill>
                          <a:latin typeface="Imago" pitchFamily="2" charset="0"/>
                          <a:ea typeface="Arial"/>
                          <a:cs typeface="Arial"/>
                          <a:sym typeface="Arial"/>
                        </a:rPr>
                        <a:t>17</a:t>
                      </a:r>
                      <a:endParaRPr dirty="0"/>
                    </a:p>
                  </a:txBody>
                  <a:tcPr marL="121600" marR="121600" marT="45725" marB="45725" anchor="ctr"/>
                </a:tc>
                <a:tc>
                  <a:txBody>
                    <a:bodyPr/>
                    <a:lstStyle/>
                    <a:p>
                      <a:pPr marL="0" marR="0" lvl="0" indent="0" algn="l" rtl="0">
                        <a:lnSpc>
                          <a:spcPct val="100000"/>
                        </a:lnSpc>
                        <a:spcBef>
                          <a:spcPts val="0"/>
                        </a:spcBef>
                        <a:spcAft>
                          <a:spcPts val="0"/>
                        </a:spcAft>
                        <a:buClr>
                          <a:schemeClr val="dk1"/>
                        </a:buClr>
                        <a:buSzPts val="1100"/>
                        <a:buFont typeface="Arial"/>
                        <a:buNone/>
                      </a:pPr>
                      <a:r>
                        <a:rPr lang="en-GB" sz="1100" b="0" i="0" u="none" strike="noStrike" cap="none" dirty="0">
                          <a:solidFill>
                            <a:schemeClr val="dk1"/>
                          </a:solidFill>
                          <a:latin typeface="Imago" pitchFamily="2" charset="0"/>
                          <a:ea typeface="Arial"/>
                          <a:cs typeface="Arial"/>
                          <a:sym typeface="Arial"/>
                        </a:rPr>
                        <a:t>IFN-</a:t>
                      </a:r>
                      <a:r>
                        <a:rPr lang="en-GB" sz="1100" i="1" dirty="0">
                          <a:solidFill>
                            <a:schemeClr val="dk1"/>
                          </a:solidFill>
                          <a:latin typeface="Imago" pitchFamily="2" charset="0"/>
                          <a:ea typeface="Arial"/>
                          <a:cs typeface="Arial"/>
                          <a:sym typeface="Arial"/>
                        </a:rPr>
                        <a:t>γ</a:t>
                      </a:r>
                      <a:r>
                        <a:rPr lang="en-GB" sz="1100" b="0" i="0" u="none" strike="noStrike" cap="none" dirty="0">
                          <a:solidFill>
                            <a:schemeClr val="dk1"/>
                          </a:solidFill>
                          <a:latin typeface="Imago" pitchFamily="2" charset="0"/>
                          <a:ea typeface="Arial"/>
                          <a:cs typeface="Arial"/>
                          <a:sym typeface="Arial"/>
                        </a:rPr>
                        <a:t>, IL-6, IL-10</a:t>
                      </a:r>
                      <a:r>
                        <a:rPr lang="en-GB" sz="1100" b="0" i="0" u="none" strike="noStrike" cap="none" baseline="30000" dirty="0">
                          <a:solidFill>
                            <a:schemeClr val="dk1"/>
                          </a:solidFill>
                          <a:latin typeface="Imago" pitchFamily="2" charset="0"/>
                          <a:ea typeface="Arial"/>
                          <a:cs typeface="Arial"/>
                          <a:sym typeface="Arial"/>
                        </a:rPr>
                        <a:t>12</a:t>
                      </a:r>
                      <a:endParaRPr dirty="0"/>
                    </a:p>
                  </a:txBody>
                  <a:tcPr marL="121500" marR="121500" marT="45725" marB="45725" anchor="ctr"/>
                </a:tc>
                <a:tc>
                  <a:txBody>
                    <a:bodyPr/>
                    <a:lstStyle/>
                    <a:p>
                      <a:pPr marL="0" marR="0" lvl="0" indent="0" algn="l" rtl="0">
                        <a:lnSpc>
                          <a:spcPct val="100000"/>
                        </a:lnSpc>
                        <a:spcBef>
                          <a:spcPts val="0"/>
                        </a:spcBef>
                        <a:spcAft>
                          <a:spcPts val="0"/>
                        </a:spcAft>
                        <a:buClr>
                          <a:schemeClr val="dk1"/>
                        </a:buClr>
                        <a:buSzPts val="1100"/>
                        <a:buFont typeface="Arial"/>
                        <a:buNone/>
                      </a:pPr>
                      <a:r>
                        <a:rPr lang="en-GB" sz="1100" b="0" i="0" u="none" strike="noStrike" cap="none" dirty="0">
                          <a:solidFill>
                            <a:schemeClr val="dk1"/>
                          </a:solidFill>
                          <a:latin typeface="Imago" pitchFamily="2" charset="0"/>
                          <a:ea typeface="Arial"/>
                          <a:cs typeface="Arial"/>
                          <a:sym typeface="Arial"/>
                        </a:rPr>
                        <a:t>IL-10, TGF-</a:t>
                      </a:r>
                      <a:r>
                        <a:rPr lang="en-GB" sz="1100" dirty="0">
                          <a:solidFill>
                            <a:schemeClr val="dk1"/>
                          </a:solidFill>
                          <a:latin typeface="Imago" pitchFamily="2" charset="0"/>
                          <a:ea typeface="Arial"/>
                          <a:cs typeface="Arial"/>
                          <a:sym typeface="Arial"/>
                        </a:rPr>
                        <a:t>β</a:t>
                      </a:r>
                      <a:r>
                        <a:rPr lang="en-GB" sz="1100" b="0" i="0" u="none" strike="noStrike" cap="none" dirty="0">
                          <a:solidFill>
                            <a:schemeClr val="dk1"/>
                          </a:solidFill>
                          <a:latin typeface="Imago" pitchFamily="2" charset="0"/>
                          <a:ea typeface="Arial"/>
                          <a:cs typeface="Arial"/>
                          <a:sym typeface="Arial"/>
                        </a:rPr>
                        <a:t>, IL-4, IL-17, IL-21, IL-22, IFN-</a:t>
                      </a:r>
                      <a:r>
                        <a:rPr lang="en-GB" sz="1100" i="1" dirty="0">
                          <a:solidFill>
                            <a:schemeClr val="dk1"/>
                          </a:solidFill>
                          <a:latin typeface="Imago" pitchFamily="2" charset="0"/>
                          <a:ea typeface="Arial"/>
                          <a:cs typeface="Arial"/>
                          <a:sym typeface="Arial"/>
                        </a:rPr>
                        <a:t>γ</a:t>
                      </a:r>
                      <a:r>
                        <a:rPr lang="en-GB" sz="1100" b="0" i="0" u="none" strike="noStrike" cap="none" baseline="30000" dirty="0">
                          <a:solidFill>
                            <a:schemeClr val="dk1"/>
                          </a:solidFill>
                          <a:latin typeface="Imago" pitchFamily="2" charset="0"/>
                          <a:ea typeface="Arial"/>
                          <a:cs typeface="Arial"/>
                          <a:sym typeface="Arial"/>
                        </a:rPr>
                        <a:t>10</a:t>
                      </a:r>
                      <a:endParaRPr dirty="0"/>
                    </a:p>
                  </a:txBody>
                  <a:tcPr marL="121600" marR="12160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IL-17, IFN-</a:t>
                      </a:r>
                      <a:r>
                        <a:rPr lang="en-GB" sz="1100" i="1" dirty="0">
                          <a:solidFill>
                            <a:schemeClr val="dk1"/>
                          </a:solidFill>
                          <a:latin typeface="Imago" pitchFamily="2" charset="0"/>
                          <a:ea typeface="Arial"/>
                          <a:cs typeface="Arial"/>
                          <a:sym typeface="Arial"/>
                        </a:rPr>
                        <a:t>γ</a:t>
                      </a:r>
                      <a:r>
                        <a:rPr lang="en-GB" sz="1100" dirty="0">
                          <a:solidFill>
                            <a:schemeClr val="dk1"/>
                          </a:solidFill>
                          <a:latin typeface="Imago" pitchFamily="2" charset="0"/>
                          <a:ea typeface="Arial"/>
                          <a:cs typeface="Arial"/>
                          <a:sym typeface="Arial"/>
                        </a:rPr>
                        <a:t>, GM-CSF, TNF, TGF-β</a:t>
                      </a:r>
                      <a:r>
                        <a:rPr lang="en-GB" sz="1100" baseline="30000" dirty="0">
                          <a:solidFill>
                            <a:schemeClr val="dk1"/>
                          </a:solidFill>
                          <a:latin typeface="Imago" pitchFamily="2" charset="0"/>
                          <a:ea typeface="Arial"/>
                          <a:cs typeface="Arial"/>
                          <a:sym typeface="Arial"/>
                        </a:rPr>
                        <a:t>11</a:t>
                      </a:r>
                      <a:endParaRPr sz="1100" b="0" baseline="30000" dirty="0">
                        <a:solidFill>
                          <a:schemeClr val="dk1"/>
                        </a:solidFill>
                        <a:latin typeface="Imago" pitchFamily="2" charset="0"/>
                        <a:ea typeface="Arial"/>
                        <a:cs typeface="Arial"/>
                        <a:sym typeface="Arial"/>
                      </a:endParaRPr>
                    </a:p>
                  </a:txBody>
                  <a:tcPr marL="121600" marR="12160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4"/>
                  </a:ext>
                </a:extLst>
              </a:tr>
              <a:tr h="599075">
                <a:tc>
                  <a:txBody>
                    <a:bodyPr/>
                    <a:lstStyle/>
                    <a:p>
                      <a:pPr marL="0" marR="0" lvl="0" indent="0" algn="l" rtl="0">
                        <a:spcBef>
                          <a:spcPts val="0"/>
                        </a:spcBef>
                        <a:spcAft>
                          <a:spcPts val="0"/>
                        </a:spcAft>
                        <a:buNone/>
                      </a:pPr>
                      <a:r>
                        <a:rPr lang="en-GB" sz="1200" b="1" dirty="0">
                          <a:solidFill>
                            <a:schemeClr val="dk1"/>
                          </a:solidFill>
                          <a:latin typeface="Imago" pitchFamily="2" charset="0"/>
                          <a:ea typeface="Arial"/>
                          <a:cs typeface="Arial"/>
                          <a:sym typeface="Arial"/>
                        </a:rPr>
                        <a:t>Cell surface markers</a:t>
                      </a:r>
                      <a:endParaRPr dirty="0"/>
                    </a:p>
                  </a:txBody>
                  <a:tcPr marL="121600" marR="121600" marT="45725" marB="45725" anchor="ctr"/>
                </a:tc>
                <a:tc>
                  <a:txBody>
                    <a:bodyPr/>
                    <a:lstStyle/>
                    <a:p>
                      <a:pPr marL="0" marR="0" lvl="0" indent="0" algn="l" rtl="0">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CD40, CD86, </a:t>
                      </a:r>
                      <a:r>
                        <a:rPr lang="en-GB" sz="1100" dirty="0" err="1">
                          <a:solidFill>
                            <a:schemeClr val="dk1"/>
                          </a:solidFill>
                          <a:latin typeface="Imago" pitchFamily="2" charset="0"/>
                          <a:ea typeface="Arial"/>
                          <a:cs typeface="Arial"/>
                          <a:sym typeface="Arial"/>
                        </a:rPr>
                        <a:t>FcγRI</a:t>
                      </a:r>
                      <a:r>
                        <a:rPr lang="en-GB" sz="1100" dirty="0">
                          <a:solidFill>
                            <a:schemeClr val="dk1"/>
                          </a:solidFill>
                          <a:latin typeface="Imago" pitchFamily="2" charset="0"/>
                          <a:ea typeface="Arial"/>
                          <a:cs typeface="Arial"/>
                          <a:sym typeface="Arial"/>
                        </a:rPr>
                        <a:t> (CD64), </a:t>
                      </a:r>
                      <a:r>
                        <a:rPr lang="en-GB" sz="1100" dirty="0" err="1">
                          <a:solidFill>
                            <a:schemeClr val="dk1"/>
                          </a:solidFill>
                          <a:latin typeface="Imago" pitchFamily="2" charset="0"/>
                          <a:ea typeface="Arial"/>
                          <a:cs typeface="Arial"/>
                          <a:sym typeface="Arial"/>
                        </a:rPr>
                        <a:t>FcγRII</a:t>
                      </a:r>
                      <a:r>
                        <a:rPr lang="en-GB" sz="1100" dirty="0">
                          <a:solidFill>
                            <a:schemeClr val="dk1"/>
                          </a:solidFill>
                          <a:latin typeface="Imago" pitchFamily="2" charset="0"/>
                          <a:ea typeface="Arial"/>
                          <a:cs typeface="Arial"/>
                          <a:sym typeface="Arial"/>
                        </a:rPr>
                        <a:t> (CD32)</a:t>
                      </a:r>
                      <a:r>
                        <a:rPr lang="en-GB" sz="1100" baseline="30000" dirty="0">
                          <a:solidFill>
                            <a:schemeClr val="dk1"/>
                          </a:solidFill>
                          <a:latin typeface="Imago" pitchFamily="2" charset="0"/>
                          <a:ea typeface="Arial"/>
                          <a:cs typeface="Arial"/>
                          <a:sym typeface="Arial"/>
                        </a:rPr>
                        <a:t>13</a:t>
                      </a:r>
                      <a:r>
                        <a:rPr lang="en-GB" sz="1100" dirty="0">
                          <a:solidFill>
                            <a:schemeClr val="dk1"/>
                          </a:solidFill>
                          <a:latin typeface="Imago" pitchFamily="2" charset="0"/>
                          <a:ea typeface="Arial"/>
                          <a:cs typeface="Arial"/>
                          <a:sym typeface="Arial"/>
                        </a:rPr>
                        <a:t> </a:t>
                      </a:r>
                      <a:endParaRPr dirty="0"/>
                    </a:p>
                  </a:txBody>
                  <a:tcPr marL="121600" marR="121600" marT="45725" marB="45725" anchor="ctr"/>
                </a:tc>
                <a:tc>
                  <a:txBody>
                    <a:bodyPr/>
                    <a:lstStyle/>
                    <a:p>
                      <a:pPr marL="0" marR="0" lvl="0" indent="0" algn="l" rtl="0">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CD11b, F4/80, CD115, MHC-II, CD45, CD11c CD68</a:t>
                      </a:r>
                      <a:r>
                        <a:rPr lang="en-GB" sz="1100" baseline="30000" dirty="0">
                          <a:solidFill>
                            <a:schemeClr val="dk1"/>
                          </a:solidFill>
                          <a:latin typeface="Imago" pitchFamily="2" charset="0"/>
                          <a:ea typeface="Arial"/>
                          <a:cs typeface="Arial"/>
                          <a:sym typeface="Arial"/>
                        </a:rPr>
                        <a:t>16</a:t>
                      </a:r>
                      <a:endParaRPr sz="1100" dirty="0">
                        <a:solidFill>
                          <a:schemeClr val="dk1"/>
                        </a:solidFill>
                        <a:latin typeface="Imago" pitchFamily="2" charset="0"/>
                        <a:ea typeface="Arial"/>
                        <a:cs typeface="Arial"/>
                        <a:sym typeface="Arial"/>
                      </a:endParaRPr>
                    </a:p>
                  </a:txBody>
                  <a:tcPr marL="121600" marR="121600" marT="45725" marB="45725" anchor="ctr"/>
                </a:tc>
                <a:tc>
                  <a:txBody>
                    <a:bodyPr/>
                    <a:lstStyle/>
                    <a:p>
                      <a:pPr marL="0" marR="0" lvl="0" indent="0" algn="l" rtl="0">
                        <a:spcBef>
                          <a:spcPts val="0"/>
                        </a:spcBef>
                        <a:spcAft>
                          <a:spcPts val="0"/>
                        </a:spcAft>
                        <a:buClr>
                          <a:schemeClr val="dk1"/>
                        </a:buClr>
                        <a:buSzPts val="1100"/>
                        <a:buFont typeface="Arial"/>
                        <a:buNone/>
                      </a:pPr>
                      <a:r>
                        <a:rPr lang="en-GB" sz="1100" dirty="0">
                          <a:solidFill>
                            <a:schemeClr val="dk1"/>
                          </a:solidFill>
                          <a:latin typeface="Imago" pitchFamily="2" charset="0"/>
                          <a:ea typeface="Arial"/>
                          <a:cs typeface="Arial"/>
                          <a:sym typeface="Arial"/>
                        </a:rPr>
                        <a:t>MHC-II, CD11a, CD54, CD80, CD86</a:t>
                      </a:r>
                      <a:r>
                        <a:rPr lang="en-GB" sz="1100" baseline="30000" dirty="0">
                          <a:solidFill>
                            <a:schemeClr val="dk1"/>
                          </a:solidFill>
                          <a:latin typeface="Imago" pitchFamily="2" charset="0"/>
                          <a:ea typeface="Arial"/>
                          <a:cs typeface="Arial"/>
                          <a:sym typeface="Arial"/>
                        </a:rPr>
                        <a:t>17</a:t>
                      </a:r>
                      <a:endParaRPr dirty="0"/>
                    </a:p>
                  </a:txBody>
                  <a:tcPr marL="121600" marR="121600" marT="45725" marB="45725" anchor="ctr"/>
                </a:tc>
                <a:tc>
                  <a:txBody>
                    <a:bodyPr/>
                    <a:lstStyle/>
                    <a:p>
                      <a:pPr marL="0" marR="0" lvl="0" indent="0" algn="l" rtl="0">
                        <a:lnSpc>
                          <a:spcPct val="100000"/>
                        </a:lnSpc>
                        <a:spcBef>
                          <a:spcPts val="0"/>
                        </a:spcBef>
                        <a:spcAft>
                          <a:spcPts val="0"/>
                        </a:spcAft>
                        <a:buClr>
                          <a:schemeClr val="dk1"/>
                        </a:buClr>
                        <a:buSzPts val="1100"/>
                        <a:buFont typeface="Arial"/>
                        <a:buNone/>
                      </a:pPr>
                      <a:r>
                        <a:rPr lang="en-GB" sz="1100" b="0" dirty="0">
                          <a:solidFill>
                            <a:schemeClr val="dk1"/>
                          </a:solidFill>
                          <a:latin typeface="Imago" pitchFamily="2" charset="0"/>
                          <a:ea typeface="Arial"/>
                          <a:cs typeface="Arial"/>
                          <a:sym typeface="Arial"/>
                        </a:rPr>
                        <a:t>CD19, CD20, CD52, α4-Intergrin, BAFF-R</a:t>
                      </a:r>
                      <a:r>
                        <a:rPr lang="en-GB" sz="1100" b="0" baseline="30000" dirty="0">
                          <a:solidFill>
                            <a:schemeClr val="dk1"/>
                          </a:solidFill>
                          <a:latin typeface="Imago" pitchFamily="2" charset="0"/>
                          <a:ea typeface="Arial"/>
                          <a:cs typeface="Arial"/>
                          <a:sym typeface="Arial"/>
                        </a:rPr>
                        <a:t>9</a:t>
                      </a:r>
                      <a:endParaRPr dirty="0"/>
                    </a:p>
                  </a:txBody>
                  <a:tcPr marL="121500" marR="121500" marT="45725" marB="45725" anchor="ctr"/>
                </a:tc>
                <a:tc>
                  <a:txBody>
                    <a:bodyPr/>
                    <a:lstStyle/>
                    <a:p>
                      <a:pPr marL="0" marR="0" lvl="0" indent="0" algn="l" rtl="0">
                        <a:spcBef>
                          <a:spcPts val="0"/>
                        </a:spcBef>
                        <a:spcAft>
                          <a:spcPts val="0"/>
                        </a:spcAft>
                        <a:buClr>
                          <a:schemeClr val="dk1"/>
                        </a:buClr>
                        <a:buSzPts val="1100"/>
                        <a:buFont typeface="Arial"/>
                        <a:buNone/>
                      </a:pPr>
                      <a:r>
                        <a:rPr lang="en-GB" sz="1100" b="0" dirty="0">
                          <a:solidFill>
                            <a:schemeClr val="dk1"/>
                          </a:solidFill>
                          <a:latin typeface="Imago" pitchFamily="2" charset="0"/>
                          <a:ea typeface="Arial"/>
                          <a:cs typeface="Arial"/>
                          <a:sym typeface="Arial"/>
                        </a:rPr>
                        <a:t>NKG2C, </a:t>
                      </a:r>
                      <a:r>
                        <a:rPr lang="en-GB" sz="1100" dirty="0">
                          <a:solidFill>
                            <a:schemeClr val="dk1"/>
                          </a:solidFill>
                          <a:latin typeface="Imago" pitchFamily="2" charset="0"/>
                          <a:ea typeface="Arial"/>
                          <a:cs typeface="Arial"/>
                          <a:sym typeface="Arial"/>
                        </a:rPr>
                        <a:t>CD56, NKG2D, </a:t>
                      </a:r>
                      <a:r>
                        <a:rPr lang="en-GB" sz="1100" dirty="0" err="1">
                          <a:solidFill>
                            <a:schemeClr val="dk1"/>
                          </a:solidFill>
                          <a:latin typeface="Imago" pitchFamily="2" charset="0"/>
                          <a:ea typeface="Arial"/>
                          <a:cs typeface="Arial"/>
                          <a:sym typeface="Arial"/>
                        </a:rPr>
                        <a:t>granzyme</a:t>
                      </a:r>
                      <a:r>
                        <a:rPr lang="en-GB" sz="1100" dirty="0">
                          <a:solidFill>
                            <a:schemeClr val="dk1"/>
                          </a:solidFill>
                          <a:latin typeface="Imago" pitchFamily="2" charset="0"/>
                          <a:ea typeface="Arial"/>
                          <a:cs typeface="Arial"/>
                          <a:sym typeface="Arial"/>
                        </a:rPr>
                        <a:t> B</a:t>
                      </a:r>
                      <a:r>
                        <a:rPr lang="en-GB" sz="1100" baseline="30000" dirty="0">
                          <a:solidFill>
                            <a:schemeClr val="dk1"/>
                          </a:solidFill>
                          <a:latin typeface="Imago" pitchFamily="2" charset="0"/>
                          <a:ea typeface="Arial"/>
                          <a:cs typeface="Arial"/>
                          <a:sym typeface="Arial"/>
                        </a:rPr>
                        <a:t>11</a:t>
                      </a:r>
                      <a:endParaRPr sz="1100" b="0" baseline="30000" dirty="0">
                        <a:solidFill>
                          <a:schemeClr val="dk1"/>
                        </a:solidFill>
                        <a:latin typeface="Imago" pitchFamily="2" charset="0"/>
                        <a:ea typeface="Arial"/>
                        <a:cs typeface="Arial"/>
                        <a:sym typeface="Arial"/>
                      </a:endParaRPr>
                    </a:p>
                  </a:txBody>
                  <a:tcPr marL="121500" marR="121500" marT="45725" marB="45725" anchor="ctr"/>
                </a:tc>
                <a:tc>
                  <a:txBody>
                    <a:bodyPr/>
                    <a:lstStyle/>
                    <a:p>
                      <a:pPr marL="0" marR="0" lvl="0" indent="0" algn="l" rtl="0">
                        <a:lnSpc>
                          <a:spcPct val="100000"/>
                        </a:lnSpc>
                        <a:spcBef>
                          <a:spcPts val="0"/>
                        </a:spcBef>
                        <a:spcAft>
                          <a:spcPts val="0"/>
                        </a:spcAft>
                        <a:buClr>
                          <a:schemeClr val="dk1"/>
                        </a:buClr>
                        <a:buSzPts val="1100"/>
                        <a:buFont typeface="Arial"/>
                        <a:buNone/>
                      </a:pPr>
                      <a:r>
                        <a:rPr lang="en-GB" sz="1100" b="0" dirty="0">
                          <a:solidFill>
                            <a:schemeClr val="dk1"/>
                          </a:solidFill>
                          <a:latin typeface="Imago" pitchFamily="2" charset="0"/>
                          <a:ea typeface="Arial"/>
                          <a:cs typeface="Arial"/>
                          <a:sym typeface="Arial"/>
                        </a:rPr>
                        <a:t>MCAM, </a:t>
                      </a:r>
                      <a:r>
                        <a:rPr lang="en-GB" sz="1100" dirty="0">
                          <a:solidFill>
                            <a:schemeClr val="dk1"/>
                          </a:solidFill>
                          <a:latin typeface="Imago" pitchFamily="2" charset="0"/>
                          <a:ea typeface="Arial"/>
                          <a:cs typeface="Arial"/>
                          <a:sym typeface="Arial"/>
                        </a:rPr>
                        <a:t>CD25, CD122, CD56</a:t>
                      </a:r>
                      <a:r>
                        <a:rPr lang="en-GB" sz="1100" baseline="30000" dirty="0">
                          <a:solidFill>
                            <a:schemeClr val="dk1"/>
                          </a:solidFill>
                          <a:latin typeface="Imago" pitchFamily="2" charset="0"/>
                          <a:ea typeface="Arial"/>
                          <a:cs typeface="Arial"/>
                          <a:sym typeface="Arial"/>
                        </a:rPr>
                        <a:t>11</a:t>
                      </a:r>
                      <a:endParaRPr sz="1100" b="0" baseline="30000" dirty="0">
                        <a:solidFill>
                          <a:schemeClr val="dk1"/>
                        </a:solidFill>
                        <a:latin typeface="Imago" pitchFamily="2" charset="0"/>
                        <a:ea typeface="Arial"/>
                        <a:cs typeface="Arial"/>
                        <a:sym typeface="Arial"/>
                      </a:endParaRPr>
                    </a:p>
                  </a:txBody>
                  <a:tcPr marL="121600" marR="121600" marT="45725" marB="45725" anchor="ctr"/>
                </a:tc>
                <a:extLst>
                  <a:ext uri="{0D108BD9-81ED-4DB2-BD59-A6C34878D82A}">
                    <a16:rowId xmlns:a16="http://schemas.microsoft.com/office/drawing/2014/main" val="10005"/>
                  </a:ext>
                </a:extLst>
              </a:tr>
            </a:tbl>
          </a:graphicData>
        </a:graphic>
      </p:graphicFrame>
      <p:cxnSp>
        <p:nvCxnSpPr>
          <p:cNvPr id="1062" name="Google Shape;1062;p34"/>
          <p:cNvCxnSpPr/>
          <p:nvPr/>
        </p:nvCxnSpPr>
        <p:spPr>
          <a:xfrm>
            <a:off x="6442095" y="1386167"/>
            <a:ext cx="2102177"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063" name="Google Shape;1063;p34"/>
          <p:cNvCxnSpPr/>
          <p:nvPr/>
        </p:nvCxnSpPr>
        <p:spPr>
          <a:xfrm>
            <a:off x="9614810" y="1386167"/>
            <a:ext cx="196759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065" name="Google Shape;1065;p34"/>
          <p:cNvCxnSpPr/>
          <p:nvPr/>
        </p:nvCxnSpPr>
        <p:spPr>
          <a:xfrm>
            <a:off x="1919536" y="1391202"/>
            <a:ext cx="1861889"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1066" name="Google Shape;1066;p34"/>
          <p:cNvCxnSpPr/>
          <p:nvPr/>
        </p:nvCxnSpPr>
        <p:spPr>
          <a:xfrm>
            <a:off x="4505325" y="1386798"/>
            <a:ext cx="1855693" cy="1"/>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3510482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903"/>
        <p:cNvGrpSpPr/>
        <p:nvPr/>
      </p:nvGrpSpPr>
      <p:grpSpPr>
        <a:xfrm>
          <a:off x="0" y="0"/>
          <a:ext cx="0" cy="0"/>
          <a:chOff x="0" y="0"/>
          <a:chExt cx="0" cy="0"/>
        </a:xfrm>
      </p:grpSpPr>
      <p:pic>
        <p:nvPicPr>
          <p:cNvPr id="904" name="Google Shape;904;p30"/>
          <p:cNvPicPr preferRelativeResize="0"/>
          <p:nvPr/>
        </p:nvPicPr>
        <p:blipFill rotWithShape="1">
          <a:blip r:embed="rId3">
            <a:alphaModFix/>
          </a:blip>
          <a:srcRect/>
          <a:stretch/>
        </p:blipFill>
        <p:spPr>
          <a:xfrm rot="2281786">
            <a:off x="7350351" y="2271814"/>
            <a:ext cx="214595" cy="208997"/>
          </a:xfrm>
          <a:prstGeom prst="rect">
            <a:avLst/>
          </a:prstGeom>
          <a:noFill/>
          <a:ln>
            <a:noFill/>
          </a:ln>
        </p:spPr>
      </p:pic>
      <p:pic>
        <p:nvPicPr>
          <p:cNvPr id="905" name="Google Shape;905;p30"/>
          <p:cNvPicPr preferRelativeResize="0"/>
          <p:nvPr/>
        </p:nvPicPr>
        <p:blipFill rotWithShape="1">
          <a:blip r:embed="rId3">
            <a:alphaModFix/>
          </a:blip>
          <a:srcRect/>
          <a:stretch/>
        </p:blipFill>
        <p:spPr>
          <a:xfrm rot="7450317">
            <a:off x="7108250" y="2208409"/>
            <a:ext cx="214595" cy="208997"/>
          </a:xfrm>
          <a:prstGeom prst="rect">
            <a:avLst/>
          </a:prstGeom>
          <a:noFill/>
          <a:ln>
            <a:noFill/>
          </a:ln>
        </p:spPr>
      </p:pic>
      <p:pic>
        <p:nvPicPr>
          <p:cNvPr id="906" name="Google Shape;906;p30"/>
          <p:cNvPicPr preferRelativeResize="0"/>
          <p:nvPr/>
        </p:nvPicPr>
        <p:blipFill rotWithShape="1">
          <a:blip r:embed="rId4">
            <a:alphaModFix/>
          </a:blip>
          <a:srcRect b="28015"/>
          <a:stretch/>
        </p:blipFill>
        <p:spPr>
          <a:xfrm rot="-1286655" flipH="1">
            <a:off x="4411667" y="2552063"/>
            <a:ext cx="6473720" cy="2333165"/>
          </a:xfrm>
          <a:prstGeom prst="rect">
            <a:avLst/>
          </a:prstGeom>
          <a:noFill/>
          <a:ln>
            <a:noFill/>
          </a:ln>
        </p:spPr>
      </p:pic>
      <p:sp>
        <p:nvSpPr>
          <p:cNvPr id="907" name="Google Shape;907;p30"/>
          <p:cNvSpPr/>
          <p:nvPr/>
        </p:nvSpPr>
        <p:spPr>
          <a:xfrm rot="5400000">
            <a:off x="5473352" y="3626113"/>
            <a:ext cx="1569192" cy="3180085"/>
          </a:xfrm>
          <a:prstGeom prst="rect">
            <a:avLst/>
          </a:prstGeom>
          <a:gradFill>
            <a:gsLst>
              <a:gs pos="0">
                <a:schemeClr val="lt1"/>
              </a:gs>
              <a:gs pos="52999">
                <a:schemeClr val="lt1"/>
              </a:gs>
              <a:gs pos="100000">
                <a:srgbClr val="FFFFFF">
                  <a:alpha val="0"/>
                </a:srgbClr>
              </a:gs>
            </a:gsLst>
            <a:lin ang="10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908" name="Google Shape;908;p30"/>
          <p:cNvSpPr txBox="1">
            <a:spLocks noGrp="1"/>
          </p:cNvSpPr>
          <p:nvPr>
            <p:ph type="title"/>
          </p:nvPr>
        </p:nvSpPr>
        <p:spPr>
          <a:xfrm>
            <a:off x="609601" y="249563"/>
            <a:ext cx="10972799" cy="792162"/>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T cells play key roles in acute inflammation in MS via the recruitment of additional pro-inflammatory cells to the CNS</a:t>
            </a:r>
            <a:endParaRPr dirty="0"/>
          </a:p>
        </p:txBody>
      </p:sp>
      <p:sp>
        <p:nvSpPr>
          <p:cNvPr id="909" name="Google Shape;909;p30"/>
          <p:cNvSpPr txBox="1">
            <a:spLocks noGrp="1"/>
          </p:cNvSpPr>
          <p:nvPr>
            <p:ph type="body" idx="2"/>
          </p:nvPr>
        </p:nvSpPr>
        <p:spPr>
          <a:xfrm>
            <a:off x="609600" y="6324600"/>
            <a:ext cx="9067799" cy="344488"/>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1"/>
              </a:buClr>
              <a:buSzPts val="900"/>
              <a:buNone/>
            </a:pPr>
            <a:r>
              <a:rPr lang="en-GB" dirty="0"/>
              <a:t>CNS, central nervous system; IFN, interferon; </a:t>
            </a:r>
            <a:r>
              <a:rPr lang="en-GB" dirty="0" err="1">
                <a:solidFill>
                  <a:srgbClr val="3F3F3F"/>
                </a:solidFill>
              </a:rPr>
              <a:t>Th</a:t>
            </a:r>
            <a:r>
              <a:rPr lang="en-GB" dirty="0">
                <a:solidFill>
                  <a:srgbClr val="3F3F3F"/>
                </a:solidFill>
              </a:rPr>
              <a:t>, </a:t>
            </a:r>
            <a:r>
              <a:rPr lang="en-GB" dirty="0"/>
              <a:t>T helper cell; TNF, tumour necrosis factor.</a:t>
            </a:r>
            <a:br>
              <a:rPr lang="en-GB" dirty="0"/>
            </a:br>
            <a:r>
              <a:rPr lang="en-GB" dirty="0"/>
              <a:t>1. </a:t>
            </a:r>
            <a:r>
              <a:rPr lang="en-GB" dirty="0" err="1"/>
              <a:t>Dendrou</a:t>
            </a:r>
            <a:r>
              <a:rPr lang="en-GB" dirty="0"/>
              <a:t> CA, </a:t>
            </a:r>
            <a:r>
              <a:rPr lang="en-GB" i="1" dirty="0"/>
              <a:t>et al</a:t>
            </a:r>
            <a:r>
              <a:rPr lang="en-GB" dirty="0"/>
              <a:t>. </a:t>
            </a:r>
            <a:r>
              <a:rPr lang="en-GB" i="1" dirty="0"/>
              <a:t>Nat Rev </a:t>
            </a:r>
            <a:r>
              <a:rPr lang="en-GB" i="1" dirty="0" err="1"/>
              <a:t>Immunol</a:t>
            </a:r>
            <a:r>
              <a:rPr lang="en-GB" dirty="0"/>
              <a:t> 2015;15:545–58; </a:t>
            </a:r>
            <a:br>
              <a:rPr lang="en-GB" dirty="0"/>
            </a:br>
            <a:r>
              <a:rPr lang="en-GB" dirty="0"/>
              <a:t>2. </a:t>
            </a:r>
            <a:r>
              <a:rPr lang="en-GB" dirty="0" err="1"/>
              <a:t>Filippi</a:t>
            </a:r>
            <a:r>
              <a:rPr lang="en-GB" dirty="0"/>
              <a:t> M, </a:t>
            </a:r>
            <a:r>
              <a:rPr lang="en-GB" i="1" dirty="0"/>
              <a:t>et al.</a:t>
            </a:r>
            <a:r>
              <a:rPr lang="en-GB" dirty="0"/>
              <a:t> </a:t>
            </a:r>
            <a:r>
              <a:rPr lang="en-GB" i="1" dirty="0"/>
              <a:t>Nat Rev Dis Primers </a:t>
            </a:r>
            <a:r>
              <a:rPr lang="en-GB" dirty="0"/>
              <a:t>2018;4:43.</a:t>
            </a:r>
            <a:endParaRPr dirty="0"/>
          </a:p>
        </p:txBody>
      </p:sp>
      <p:sp>
        <p:nvSpPr>
          <p:cNvPr id="910" name="Google Shape;910;p30"/>
          <p:cNvSpPr txBox="1">
            <a:spLocks noGrp="1"/>
          </p:cNvSpPr>
          <p:nvPr>
            <p:ph type="body" idx="3"/>
          </p:nvPr>
        </p:nvSpPr>
        <p:spPr>
          <a:xfrm>
            <a:off x="3338367" y="5780881"/>
            <a:ext cx="5322109" cy="344488"/>
          </a:xfrm>
          <a:prstGeom prst="rect">
            <a:avLst/>
          </a:prstGeom>
          <a:noFill/>
          <a:ln>
            <a:noFill/>
          </a:ln>
        </p:spPr>
        <p:txBody>
          <a:bodyPr spcFirstLastPara="1" wrap="square" lIns="0" tIns="45700" rIns="91425" bIns="45700" anchor="b" anchorCtr="0">
            <a:noAutofit/>
          </a:bodyPr>
          <a:lstStyle/>
          <a:p>
            <a:pPr marL="0" lvl="0" indent="0" algn="r" rtl="0">
              <a:spcBef>
                <a:spcPts val="0"/>
              </a:spcBef>
              <a:spcAft>
                <a:spcPts val="0"/>
              </a:spcAft>
              <a:buClr>
                <a:schemeClr val="dk1"/>
              </a:buClr>
              <a:buSzPts val="900"/>
              <a:buNone/>
            </a:pPr>
            <a:r>
              <a:rPr lang="en-GB" dirty="0"/>
              <a:t/>
            </a:r>
            <a:br>
              <a:rPr lang="en-GB" dirty="0"/>
            </a:br>
            <a:r>
              <a:rPr lang="en-GB" dirty="0"/>
              <a:t/>
            </a:r>
            <a:br>
              <a:rPr lang="en-GB" dirty="0"/>
            </a:br>
            <a:endParaRPr dirty="0"/>
          </a:p>
        </p:txBody>
      </p:sp>
      <p:pic>
        <p:nvPicPr>
          <p:cNvPr id="911" name="Google Shape;911;p30"/>
          <p:cNvPicPr preferRelativeResize="0"/>
          <p:nvPr/>
        </p:nvPicPr>
        <p:blipFill rotWithShape="1">
          <a:blip r:embed="rId5">
            <a:alphaModFix/>
          </a:blip>
          <a:srcRect/>
          <a:stretch/>
        </p:blipFill>
        <p:spPr>
          <a:xfrm>
            <a:off x="3362677" y="1689648"/>
            <a:ext cx="2991287" cy="1448055"/>
          </a:xfrm>
          <a:prstGeom prst="rect">
            <a:avLst/>
          </a:prstGeom>
          <a:noFill/>
          <a:ln>
            <a:noFill/>
          </a:ln>
        </p:spPr>
      </p:pic>
      <p:pic>
        <p:nvPicPr>
          <p:cNvPr id="912" name="Google Shape;912;p30" descr="OCRE_Tcell.png"/>
          <p:cNvPicPr preferRelativeResize="0"/>
          <p:nvPr/>
        </p:nvPicPr>
        <p:blipFill rotWithShape="1">
          <a:blip r:embed="rId6">
            <a:alphaModFix/>
          </a:blip>
          <a:srcRect/>
          <a:stretch/>
        </p:blipFill>
        <p:spPr>
          <a:xfrm rot="-1125790">
            <a:off x="5480842" y="2919598"/>
            <a:ext cx="1671379" cy="940150"/>
          </a:xfrm>
          <a:prstGeom prst="rect">
            <a:avLst/>
          </a:prstGeom>
          <a:noFill/>
          <a:ln>
            <a:noFill/>
          </a:ln>
        </p:spPr>
      </p:pic>
      <p:pic>
        <p:nvPicPr>
          <p:cNvPr id="913" name="Google Shape;913;p30" descr="OCRE_Tcell.png"/>
          <p:cNvPicPr preferRelativeResize="0"/>
          <p:nvPr/>
        </p:nvPicPr>
        <p:blipFill rotWithShape="1">
          <a:blip r:embed="rId7">
            <a:alphaModFix/>
          </a:blip>
          <a:srcRect/>
          <a:stretch/>
        </p:blipFill>
        <p:spPr>
          <a:xfrm rot="-1125790">
            <a:off x="6394785" y="2252157"/>
            <a:ext cx="1178446" cy="662876"/>
          </a:xfrm>
          <a:prstGeom prst="rect">
            <a:avLst/>
          </a:prstGeom>
          <a:noFill/>
          <a:ln>
            <a:noFill/>
          </a:ln>
        </p:spPr>
      </p:pic>
      <p:sp>
        <p:nvSpPr>
          <p:cNvPr id="914" name="Google Shape;914;p30"/>
          <p:cNvSpPr/>
          <p:nvPr/>
        </p:nvSpPr>
        <p:spPr>
          <a:xfrm>
            <a:off x="9221444" y="1529872"/>
            <a:ext cx="1335881" cy="3180085"/>
          </a:xfrm>
          <a:prstGeom prst="rect">
            <a:avLst/>
          </a:prstGeom>
          <a:gradFill>
            <a:gsLst>
              <a:gs pos="0">
                <a:schemeClr val="lt1"/>
              </a:gs>
              <a:gs pos="52999">
                <a:schemeClr val="lt1"/>
              </a:gs>
              <a:gs pos="100000">
                <a:srgbClr val="FFFFFF">
                  <a:alpha val="0"/>
                </a:srgbClr>
              </a:gs>
            </a:gsLst>
            <a:lin ang="10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915" name="Google Shape;915;p30"/>
          <p:cNvSpPr txBox="1"/>
          <p:nvPr/>
        </p:nvSpPr>
        <p:spPr>
          <a:xfrm>
            <a:off x="3806857" y="4887191"/>
            <a:ext cx="5774140" cy="7386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Direct cell-mediated damage </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by CD8+ cytotoxic T cells, which are unregulated by Th1 cells, and directly recognise driving antigens resulting in cell-mediated damage to myelin, oligodendrocytes and axons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2</a:t>
            </a: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916" name="Google Shape;916;p30"/>
          <p:cNvSpPr txBox="1"/>
          <p:nvPr/>
        </p:nvSpPr>
        <p:spPr>
          <a:xfrm>
            <a:off x="789215" y="3108962"/>
            <a:ext cx="4527417" cy="7386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Recruitment of pro-inflammatory cells </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by CD4+ Th1 cells promotes CNS infiltration of lymphocytes and recruits pro-inflammatory microglia and macrophages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a:t>
            </a: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917" name="Google Shape;917;p30"/>
          <p:cNvSpPr txBox="1"/>
          <p:nvPr/>
        </p:nvSpPr>
        <p:spPr>
          <a:xfrm>
            <a:off x="5939134" y="3151685"/>
            <a:ext cx="754793" cy="4801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CD8</a:t>
            </a:r>
            <a:r>
              <a:rPr kumimoji="0" lang="en-GB" sz="1050" b="1" i="0" u="none" strike="noStrike" kern="0" cap="none" spc="0" normalizeH="0" baseline="30000" noProof="0" dirty="0">
                <a:ln>
                  <a:noFill/>
                </a:ln>
                <a:solidFill>
                  <a:srgbClr val="FFFFFF"/>
                </a:solidFill>
                <a:effectLst/>
                <a:uLnTx/>
                <a:uFillTx/>
                <a:latin typeface="Imago" pitchFamily="2" charset="0"/>
                <a:cs typeface="Arial"/>
                <a:sym typeface="Arial"/>
              </a:rPr>
              <a:t>+</a:t>
            </a: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
            </a:r>
            <a:b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b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T CELL</a:t>
            </a:r>
            <a:endParaRPr kumimoji="0" sz="1050" b="1" i="0" u="none" strike="noStrike" kern="0" cap="none" spc="0" normalizeH="0" baseline="30000" noProof="0" dirty="0">
              <a:ln>
                <a:noFill/>
              </a:ln>
              <a:solidFill>
                <a:srgbClr val="FFFFFF"/>
              </a:solidFill>
              <a:effectLst/>
              <a:uLnTx/>
              <a:uFillTx/>
              <a:latin typeface="Imago" pitchFamily="2" charset="0"/>
              <a:cs typeface="Arial"/>
              <a:sym typeface="Arial"/>
            </a:endParaRPr>
          </a:p>
        </p:txBody>
      </p:sp>
      <p:sp>
        <p:nvSpPr>
          <p:cNvPr id="918" name="Google Shape;918;p30"/>
          <p:cNvSpPr txBox="1"/>
          <p:nvPr/>
        </p:nvSpPr>
        <p:spPr>
          <a:xfrm>
            <a:off x="5423611" y="2049880"/>
            <a:ext cx="754793" cy="4154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CD4</a:t>
            </a:r>
            <a:r>
              <a:rPr kumimoji="0" lang="en-GB" sz="1050" b="1" i="0" u="none" strike="noStrike" kern="0" cap="none" spc="0" normalizeH="0" baseline="30000" noProof="0" dirty="0">
                <a:ln>
                  <a:noFill/>
                </a:ln>
                <a:solidFill>
                  <a:srgbClr val="FFFFFF"/>
                </a:solidFill>
                <a:effectLst/>
                <a:uLnTx/>
                <a:uFillTx/>
                <a:latin typeface="Imago" pitchFamily="2" charset="0"/>
                <a:cs typeface="Arial"/>
                <a:sym typeface="Arial"/>
              </a:rPr>
              <a:t>+</a:t>
            </a: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
            </a:r>
            <a:b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br>
            <a:endParaRPr kumimoji="0" sz="1050" b="1" i="0" u="none" strike="noStrike" kern="0" cap="none" spc="0" normalizeH="0" baseline="30000" noProof="0" dirty="0">
              <a:ln>
                <a:noFill/>
              </a:ln>
              <a:solidFill>
                <a:srgbClr val="FFFFFF"/>
              </a:solidFill>
              <a:effectLst/>
              <a:uLnTx/>
              <a:uFillTx/>
              <a:latin typeface="Imago" pitchFamily="2" charset="0"/>
              <a:cs typeface="Arial"/>
              <a:sym typeface="Arial"/>
            </a:endParaRPr>
          </a:p>
        </p:txBody>
      </p:sp>
      <p:sp>
        <p:nvSpPr>
          <p:cNvPr id="919" name="Google Shape;919;p30"/>
          <p:cNvSpPr txBox="1"/>
          <p:nvPr/>
        </p:nvSpPr>
        <p:spPr>
          <a:xfrm>
            <a:off x="6657857" y="1232347"/>
            <a:ext cx="4169906" cy="7386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Pro-inflammatory cytokine production </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primarily </a:t>
            </a:r>
            <a:b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by CD4+ Th1 cells, e.g. production of IFN-γ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and TNF-α, which drives other effector cells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2</a:t>
            </a: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920" name="Google Shape;920;p30"/>
          <p:cNvSpPr txBox="1"/>
          <p:nvPr/>
        </p:nvSpPr>
        <p:spPr>
          <a:xfrm>
            <a:off x="3222172" y="1438377"/>
            <a:ext cx="2662480" cy="3138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3F3F3F"/>
                </a:solidFill>
                <a:effectLst/>
                <a:uLnTx/>
                <a:uFillTx/>
                <a:latin typeface="Imago" pitchFamily="2" charset="0"/>
                <a:cs typeface="Arial"/>
                <a:sym typeface="Arial"/>
              </a:rPr>
              <a:t>Co-stimulatory activation of B cells</a:t>
            </a:r>
            <a:endParaRPr kumimoji="0" sz="1200" b="0" i="0" u="none" strike="noStrike" kern="0" cap="none" spc="0" normalizeH="0" baseline="30000" noProof="0" dirty="0">
              <a:ln>
                <a:noFill/>
              </a:ln>
              <a:solidFill>
                <a:srgbClr val="3F3F3F"/>
              </a:solidFill>
              <a:effectLst/>
              <a:uLnTx/>
              <a:uFillTx/>
              <a:latin typeface="Imago" pitchFamily="2" charset="0"/>
              <a:cs typeface="Arial"/>
              <a:sym typeface="Arial"/>
            </a:endParaRPr>
          </a:p>
        </p:txBody>
      </p:sp>
      <p:pic>
        <p:nvPicPr>
          <p:cNvPr id="921" name="Google Shape;921;p30"/>
          <p:cNvPicPr preferRelativeResize="0"/>
          <p:nvPr/>
        </p:nvPicPr>
        <p:blipFill rotWithShape="1">
          <a:blip r:embed="rId3">
            <a:alphaModFix/>
          </a:blip>
          <a:srcRect/>
          <a:stretch/>
        </p:blipFill>
        <p:spPr>
          <a:xfrm>
            <a:off x="6699190" y="2082089"/>
            <a:ext cx="214595" cy="208997"/>
          </a:xfrm>
          <a:prstGeom prst="rect">
            <a:avLst/>
          </a:prstGeom>
          <a:noFill/>
          <a:ln>
            <a:noFill/>
          </a:ln>
        </p:spPr>
      </p:pic>
      <p:pic>
        <p:nvPicPr>
          <p:cNvPr id="922" name="Google Shape;922;p30"/>
          <p:cNvPicPr preferRelativeResize="0"/>
          <p:nvPr/>
        </p:nvPicPr>
        <p:blipFill rotWithShape="1">
          <a:blip r:embed="rId3">
            <a:alphaModFix/>
          </a:blip>
          <a:srcRect/>
          <a:stretch/>
        </p:blipFill>
        <p:spPr>
          <a:xfrm rot="2281786">
            <a:off x="6939426" y="2055008"/>
            <a:ext cx="214595" cy="208997"/>
          </a:xfrm>
          <a:prstGeom prst="rect">
            <a:avLst/>
          </a:prstGeom>
          <a:noFill/>
          <a:ln>
            <a:noFill/>
          </a:ln>
        </p:spPr>
      </p:pic>
      <p:pic>
        <p:nvPicPr>
          <p:cNvPr id="923" name="Google Shape;923;p30"/>
          <p:cNvPicPr preferRelativeResize="0"/>
          <p:nvPr/>
        </p:nvPicPr>
        <p:blipFill rotWithShape="1">
          <a:blip r:embed="rId3">
            <a:alphaModFix/>
          </a:blip>
          <a:srcRect/>
          <a:stretch/>
        </p:blipFill>
        <p:spPr>
          <a:xfrm rot="610475">
            <a:off x="7196598" y="2055008"/>
            <a:ext cx="214595" cy="208997"/>
          </a:xfrm>
          <a:prstGeom prst="rect">
            <a:avLst/>
          </a:prstGeom>
          <a:noFill/>
          <a:ln>
            <a:noFill/>
          </a:ln>
        </p:spPr>
      </p:pic>
      <p:pic>
        <p:nvPicPr>
          <p:cNvPr id="924" name="Google Shape;924;p30"/>
          <p:cNvPicPr preferRelativeResize="0"/>
          <p:nvPr/>
        </p:nvPicPr>
        <p:blipFill rotWithShape="1">
          <a:blip r:embed="rId3">
            <a:alphaModFix/>
          </a:blip>
          <a:srcRect/>
          <a:stretch/>
        </p:blipFill>
        <p:spPr>
          <a:xfrm>
            <a:off x="7302715" y="2454293"/>
            <a:ext cx="214595" cy="208997"/>
          </a:xfrm>
          <a:prstGeom prst="rect">
            <a:avLst/>
          </a:prstGeom>
          <a:noFill/>
          <a:ln>
            <a:noFill/>
          </a:ln>
        </p:spPr>
      </p:pic>
    </p:spTree>
    <p:extLst>
      <p:ext uri="{BB962C8B-B14F-4D97-AF65-F5344CB8AC3E}">
        <p14:creationId xmlns:p14="http://schemas.microsoft.com/office/powerpoint/2010/main" val="6175400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930"/>
        <p:cNvGrpSpPr/>
        <p:nvPr/>
      </p:nvGrpSpPr>
      <p:grpSpPr>
        <a:xfrm>
          <a:off x="0" y="0"/>
          <a:ext cx="0" cy="0"/>
          <a:chOff x="0" y="0"/>
          <a:chExt cx="0" cy="0"/>
        </a:xfrm>
      </p:grpSpPr>
      <p:pic>
        <p:nvPicPr>
          <p:cNvPr id="931" name="Google Shape;931;p31"/>
          <p:cNvPicPr preferRelativeResize="0"/>
          <p:nvPr/>
        </p:nvPicPr>
        <p:blipFill rotWithShape="1">
          <a:blip r:embed="rId3">
            <a:alphaModFix/>
          </a:blip>
          <a:srcRect/>
          <a:stretch/>
        </p:blipFill>
        <p:spPr>
          <a:xfrm>
            <a:off x="3136901" y="1596662"/>
            <a:ext cx="5880101" cy="3329539"/>
          </a:xfrm>
          <a:prstGeom prst="rect">
            <a:avLst/>
          </a:prstGeom>
          <a:noFill/>
          <a:ln>
            <a:noFill/>
          </a:ln>
        </p:spPr>
      </p:pic>
      <p:sp>
        <p:nvSpPr>
          <p:cNvPr id="932" name="Google Shape;932;p31"/>
          <p:cNvSpPr txBox="1">
            <a:spLocks noGrp="1"/>
          </p:cNvSpPr>
          <p:nvPr>
            <p:ph type="title"/>
          </p:nvPr>
        </p:nvSpPr>
        <p:spPr>
          <a:xfrm>
            <a:off x="609602" y="260350"/>
            <a:ext cx="10972798" cy="792162"/>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B cells activate T cells, produce cytokines and autoantibodies and are present in ectopic lymphoid follicle-like aggregates</a:t>
            </a:r>
            <a:endParaRPr baseline="30000" dirty="0"/>
          </a:p>
        </p:txBody>
      </p:sp>
      <p:sp>
        <p:nvSpPr>
          <p:cNvPr id="933" name="Google Shape;933;p31"/>
          <p:cNvSpPr txBox="1">
            <a:spLocks noGrp="1"/>
          </p:cNvSpPr>
          <p:nvPr>
            <p:ph type="body" idx="2"/>
          </p:nvPr>
        </p:nvSpPr>
        <p:spPr>
          <a:xfrm>
            <a:off x="643577" y="6288177"/>
            <a:ext cx="8942782" cy="344488"/>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1"/>
              </a:buClr>
              <a:buSzPts val="900"/>
              <a:buNone/>
            </a:pPr>
            <a:r>
              <a:rPr lang="en-GB" dirty="0"/>
              <a:t>SPMS, secondary progressive MS. </a:t>
            </a:r>
            <a:br>
              <a:rPr lang="en-GB" dirty="0"/>
            </a:br>
            <a:r>
              <a:rPr lang="en-GB" dirty="0"/>
              <a:t>1. Crawford A, </a:t>
            </a:r>
            <a:r>
              <a:rPr lang="en-GB" i="1" dirty="0"/>
              <a:t>et al. J </a:t>
            </a:r>
            <a:r>
              <a:rPr lang="en-GB" i="1" dirty="0" err="1"/>
              <a:t>Immunol</a:t>
            </a:r>
            <a:r>
              <a:rPr lang="en-GB" dirty="0"/>
              <a:t> 2006;176:3498–506; 2. Bar-Or A, </a:t>
            </a:r>
            <a:r>
              <a:rPr lang="en-GB" i="1" dirty="0"/>
              <a:t>et al. Ann </a:t>
            </a:r>
            <a:r>
              <a:rPr lang="en-GB" i="1" dirty="0" err="1"/>
              <a:t>Neurol</a:t>
            </a:r>
            <a:r>
              <a:rPr lang="en-GB" i="1" dirty="0"/>
              <a:t> </a:t>
            </a:r>
            <a:r>
              <a:rPr lang="en-GB" dirty="0"/>
              <a:t>2010;67:452–6; 3. </a:t>
            </a:r>
            <a:r>
              <a:rPr lang="en-GB" dirty="0" err="1"/>
              <a:t>Lisak</a:t>
            </a:r>
            <a:r>
              <a:rPr lang="en-GB" dirty="0"/>
              <a:t> RP, </a:t>
            </a:r>
            <a:r>
              <a:rPr lang="en-GB" i="1" dirty="0"/>
              <a:t>et al. J </a:t>
            </a:r>
            <a:r>
              <a:rPr lang="en-GB" i="1" dirty="0" err="1"/>
              <a:t>Neuroimmunol</a:t>
            </a:r>
            <a:r>
              <a:rPr lang="en-GB" i="1" dirty="0"/>
              <a:t> </a:t>
            </a:r>
            <a:r>
              <a:rPr lang="en-GB" dirty="0"/>
              <a:t>2012;246:85–95;</a:t>
            </a:r>
            <a:br>
              <a:rPr lang="en-GB" dirty="0"/>
            </a:br>
            <a:r>
              <a:rPr lang="en-GB" dirty="0"/>
              <a:t>4. </a:t>
            </a:r>
            <a:r>
              <a:rPr lang="en-GB" dirty="0" err="1"/>
              <a:t>Lisak</a:t>
            </a:r>
            <a:r>
              <a:rPr lang="en-GB" dirty="0"/>
              <a:t> RP, </a:t>
            </a:r>
            <a:r>
              <a:rPr lang="en-GB" i="1" dirty="0"/>
              <a:t>et al. J </a:t>
            </a:r>
            <a:r>
              <a:rPr lang="en-GB" i="1" dirty="0" err="1"/>
              <a:t>Neuroimmunol</a:t>
            </a:r>
            <a:r>
              <a:rPr lang="en-GB" i="1" dirty="0"/>
              <a:t> </a:t>
            </a:r>
            <a:r>
              <a:rPr lang="en-GB" dirty="0"/>
              <a:t>2017;309:88–99; 5. Weber MS, </a:t>
            </a:r>
            <a:r>
              <a:rPr lang="en-GB" i="1" dirty="0"/>
              <a:t>et al. </a:t>
            </a:r>
            <a:r>
              <a:rPr lang="en-GB" i="1" dirty="0" err="1"/>
              <a:t>Biochim</a:t>
            </a:r>
            <a:r>
              <a:rPr lang="en-GB" i="1" dirty="0"/>
              <a:t> </a:t>
            </a:r>
            <a:r>
              <a:rPr lang="en-GB" i="1" dirty="0" err="1"/>
              <a:t>Biophys</a:t>
            </a:r>
            <a:r>
              <a:rPr lang="en-GB" i="1" dirty="0"/>
              <a:t> </a:t>
            </a:r>
            <a:r>
              <a:rPr lang="en-GB" i="1" dirty="0" err="1"/>
              <a:t>Acta</a:t>
            </a:r>
            <a:r>
              <a:rPr lang="en-GB" dirty="0"/>
              <a:t> 2011;1812:239–45; 6. </a:t>
            </a:r>
            <a:r>
              <a:rPr lang="en-GB" dirty="0" err="1"/>
              <a:t>Serafini</a:t>
            </a:r>
            <a:r>
              <a:rPr lang="en-GB" dirty="0"/>
              <a:t> B, </a:t>
            </a:r>
            <a:r>
              <a:rPr lang="en-GB" i="1" dirty="0"/>
              <a:t>et al. Brain </a:t>
            </a:r>
            <a:r>
              <a:rPr lang="en-GB" i="1" dirty="0" err="1"/>
              <a:t>Pathol</a:t>
            </a:r>
            <a:r>
              <a:rPr lang="en-GB" dirty="0"/>
              <a:t> 2004;14:164–74; </a:t>
            </a:r>
            <a:br>
              <a:rPr lang="en-GB" dirty="0"/>
            </a:br>
            <a:r>
              <a:rPr lang="en-GB" dirty="0"/>
              <a:t>7. Magliozzi R, </a:t>
            </a:r>
            <a:r>
              <a:rPr lang="en-GB" i="1" dirty="0"/>
              <a:t>et al. Ann </a:t>
            </a:r>
            <a:r>
              <a:rPr lang="en-GB" i="1" dirty="0" err="1"/>
              <a:t>Neurol</a:t>
            </a:r>
            <a:r>
              <a:rPr lang="en-GB" dirty="0"/>
              <a:t> 2010;68:477–93.</a:t>
            </a:r>
            <a:endParaRPr dirty="0"/>
          </a:p>
        </p:txBody>
      </p:sp>
      <p:sp>
        <p:nvSpPr>
          <p:cNvPr id="934" name="Google Shape;934;p31"/>
          <p:cNvSpPr txBox="1">
            <a:spLocks noGrp="1"/>
          </p:cNvSpPr>
          <p:nvPr>
            <p:ph type="body" idx="3"/>
          </p:nvPr>
        </p:nvSpPr>
        <p:spPr>
          <a:xfrm>
            <a:off x="5180743" y="6324600"/>
            <a:ext cx="5030056" cy="344488"/>
          </a:xfrm>
          <a:prstGeom prst="rect">
            <a:avLst/>
          </a:prstGeom>
          <a:noFill/>
          <a:ln>
            <a:noFill/>
          </a:ln>
        </p:spPr>
        <p:txBody>
          <a:bodyPr spcFirstLastPara="1" wrap="square" lIns="0" tIns="45700" rIns="91425" bIns="45700" anchor="b" anchorCtr="0">
            <a:noAutofit/>
          </a:bodyPr>
          <a:lstStyle/>
          <a:p>
            <a:pPr marL="0" lvl="0" indent="0" algn="r" rtl="0">
              <a:spcBef>
                <a:spcPts val="0"/>
              </a:spcBef>
              <a:spcAft>
                <a:spcPts val="0"/>
              </a:spcAft>
              <a:buClr>
                <a:schemeClr val="dk1"/>
              </a:buClr>
              <a:buSzPts val="900"/>
              <a:buNone/>
            </a:pPr>
            <a:r>
              <a:rPr lang="en-GB" dirty="0"/>
              <a:t/>
            </a:r>
            <a:br>
              <a:rPr lang="en-GB" dirty="0"/>
            </a:br>
            <a:endParaRPr dirty="0"/>
          </a:p>
        </p:txBody>
      </p:sp>
      <p:sp>
        <p:nvSpPr>
          <p:cNvPr id="935" name="Google Shape;935;p31"/>
          <p:cNvSpPr txBox="1"/>
          <p:nvPr/>
        </p:nvSpPr>
        <p:spPr>
          <a:xfrm>
            <a:off x="7230125" y="1724400"/>
            <a:ext cx="38297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Production of cytokines</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2,3</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 some of which are cytotoxic to oligodendrocytes and neurons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4</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936" name="Google Shape;936;p31"/>
          <p:cNvSpPr txBox="1"/>
          <p:nvPr/>
        </p:nvSpPr>
        <p:spPr>
          <a:xfrm>
            <a:off x="916758" y="2993887"/>
            <a:ext cx="4352324"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Production of autoantibodies</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5 </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which promote tissue injury</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2</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 and drive lymphoid aggregate formation</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6</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937" name="Google Shape;937;p31"/>
          <p:cNvSpPr txBox="1"/>
          <p:nvPr/>
        </p:nvSpPr>
        <p:spPr>
          <a:xfrm>
            <a:off x="5366247" y="4811208"/>
            <a:ext cx="3725694" cy="7386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Ectopic lymphoid follicle-like aggregates </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maintain the autoreactive responses in close proximity to the target tissues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6,7</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nvGrpSpPr>
          <p:cNvPr id="938" name="Google Shape;938;p31"/>
          <p:cNvGrpSpPr/>
          <p:nvPr/>
        </p:nvGrpSpPr>
        <p:grpSpPr>
          <a:xfrm>
            <a:off x="4425950" y="2045122"/>
            <a:ext cx="2187485" cy="696373"/>
            <a:chOff x="2191886" y="1971865"/>
            <a:chExt cx="3062954" cy="1140250"/>
          </a:xfrm>
        </p:grpSpPr>
        <p:sp>
          <p:nvSpPr>
            <p:cNvPr id="939" name="Google Shape;939;p31"/>
            <p:cNvSpPr txBox="1"/>
            <p:nvPr/>
          </p:nvSpPr>
          <p:spPr>
            <a:xfrm>
              <a:off x="2191886" y="1971865"/>
              <a:ext cx="1056875" cy="4686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T CELL</a:t>
              </a:r>
              <a:endParaRPr kumimoji="0" sz="1050" b="1" i="0" u="none" strike="noStrike" kern="0" cap="none" spc="0" normalizeH="0" baseline="30000" noProof="0" dirty="0">
                <a:ln>
                  <a:noFill/>
                </a:ln>
                <a:solidFill>
                  <a:srgbClr val="FFFFFF"/>
                </a:solidFill>
                <a:effectLst/>
                <a:uLnTx/>
                <a:uFillTx/>
                <a:latin typeface="Imago" pitchFamily="2" charset="0"/>
                <a:cs typeface="Arial"/>
                <a:sym typeface="Arial"/>
              </a:endParaRPr>
            </a:p>
          </p:txBody>
        </p:sp>
        <p:sp>
          <p:nvSpPr>
            <p:cNvPr id="940" name="Google Shape;940;p31"/>
            <p:cNvSpPr txBox="1"/>
            <p:nvPr/>
          </p:nvSpPr>
          <p:spPr>
            <a:xfrm>
              <a:off x="4197965" y="2325942"/>
              <a:ext cx="1056875" cy="78617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CD20</a:t>
              </a:r>
              <a:r>
                <a:rPr kumimoji="0" lang="en-GB" sz="1050" b="1" i="0" u="none" strike="noStrike" kern="0" cap="none" spc="0" normalizeH="0" baseline="30000" noProof="0" dirty="0">
                  <a:ln>
                    <a:noFill/>
                  </a:ln>
                  <a:solidFill>
                    <a:srgbClr val="FFFFFF"/>
                  </a:solidFill>
                  <a:effectLst/>
                  <a:uLnTx/>
                  <a:uFillTx/>
                  <a:latin typeface="Imago" pitchFamily="2" charset="0"/>
                  <a:cs typeface="Arial"/>
                  <a:sym typeface="Arial"/>
                </a:rPr>
                <a:t>+</a:t>
              </a: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
              </a:r>
              <a:b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b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B CELL</a:t>
              </a:r>
              <a:endParaRPr kumimoji="0" sz="1050" b="1" i="0" u="none" strike="noStrike" kern="0" cap="none" spc="0" normalizeH="0" baseline="30000" noProof="0" dirty="0">
                <a:ln>
                  <a:noFill/>
                </a:ln>
                <a:solidFill>
                  <a:srgbClr val="FFFFFF"/>
                </a:solidFill>
                <a:effectLst/>
                <a:uLnTx/>
                <a:uFillTx/>
                <a:latin typeface="Imago" pitchFamily="2" charset="0"/>
                <a:cs typeface="Arial"/>
                <a:sym typeface="Arial"/>
              </a:endParaRPr>
            </a:p>
          </p:txBody>
        </p:sp>
      </p:grpSp>
      <p:sp>
        <p:nvSpPr>
          <p:cNvPr id="941" name="Google Shape;941;p31"/>
          <p:cNvSpPr txBox="1"/>
          <p:nvPr/>
        </p:nvSpPr>
        <p:spPr>
          <a:xfrm>
            <a:off x="2144487" y="1878516"/>
            <a:ext cx="2226618"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Antigen presentation</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 activates T cells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1,2</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942" name="Google Shape;942;p31"/>
          <p:cNvSpPr txBox="1"/>
          <p:nvPr/>
        </p:nvSpPr>
        <p:spPr>
          <a:xfrm>
            <a:off x="8093413" y="2991579"/>
            <a:ext cx="774362" cy="2539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NEURON</a:t>
            </a:r>
            <a:endParaRPr kumimoji="0" sz="1050" b="1"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943" name="Google Shape;943;p31"/>
          <p:cNvSpPr txBox="1"/>
          <p:nvPr/>
        </p:nvSpPr>
        <p:spPr>
          <a:xfrm>
            <a:off x="6088706" y="3845181"/>
            <a:ext cx="1576119" cy="2539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3F3F3F"/>
                </a:solidFill>
                <a:effectLst/>
                <a:uLnTx/>
                <a:uFillTx/>
                <a:latin typeface="Imago" pitchFamily="2" charset="0"/>
                <a:cs typeface="Arial"/>
                <a:sym typeface="Arial"/>
              </a:rPr>
              <a:t>OLIGODENDROCYTE</a:t>
            </a:r>
            <a:endParaRPr kumimoji="0" sz="1050" b="1" i="0" u="none" strike="noStrike" kern="0" cap="none" spc="0" normalizeH="0" baseline="0" noProof="0" dirty="0">
              <a:ln>
                <a:noFill/>
              </a:ln>
              <a:solidFill>
                <a:srgbClr val="3F3F3F"/>
              </a:solidFill>
              <a:effectLst/>
              <a:uLnTx/>
              <a:uFillTx/>
              <a:latin typeface="Imago" pitchFamily="2" charset="0"/>
              <a:cs typeface="Arial"/>
              <a:sym typeface="Arial"/>
            </a:endParaRPr>
          </a:p>
        </p:txBody>
      </p:sp>
      <p:grpSp>
        <p:nvGrpSpPr>
          <p:cNvPr id="944" name="Google Shape;944;p31"/>
          <p:cNvGrpSpPr/>
          <p:nvPr/>
        </p:nvGrpSpPr>
        <p:grpSpPr>
          <a:xfrm>
            <a:off x="5468886" y="4811208"/>
            <a:ext cx="5922372" cy="738623"/>
            <a:chOff x="2998632" y="801556"/>
            <a:chExt cx="8681203" cy="991261"/>
          </a:xfrm>
        </p:grpSpPr>
        <p:sp>
          <p:nvSpPr>
            <p:cNvPr id="945" name="Google Shape;945;p31"/>
            <p:cNvSpPr txBox="1"/>
            <p:nvPr/>
          </p:nvSpPr>
          <p:spPr>
            <a:xfrm>
              <a:off x="2998632" y="801556"/>
              <a:ext cx="8681202" cy="991261"/>
            </a:xfrm>
            <a:prstGeom prst="rect">
              <a:avLst/>
            </a:prstGeom>
            <a:noFill/>
            <a:ln w="38100" cap="flat" cmpd="sng">
              <a:solidFill>
                <a:srgbClr val="F37770"/>
              </a:solidFill>
              <a:prstDash val="solid"/>
              <a:miter lim="800000"/>
              <a:headEnd type="none" w="sm" len="sm"/>
              <a:tailEnd type="none" w="sm" len="sm"/>
            </a:ln>
          </p:spPr>
          <p:txBody>
            <a:bodyPr spcFirstLastPara="1" wrap="square" lIns="101250" tIns="60750" rIns="101250" bIns="607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946" name="Google Shape;946;p31"/>
            <p:cNvSpPr txBox="1"/>
            <p:nvPr/>
          </p:nvSpPr>
          <p:spPr>
            <a:xfrm>
              <a:off x="8196056" y="820765"/>
              <a:ext cx="3483779" cy="942478"/>
            </a:xfrm>
            <a:prstGeom prst="rect">
              <a:avLst/>
            </a:prstGeom>
            <a:solidFill>
              <a:srgbClr val="F37770"/>
            </a:solidFill>
            <a:ln w="38100" cap="flat" cmpd="sng">
              <a:solidFill>
                <a:srgbClr val="F37770"/>
              </a:solidFill>
              <a:prstDash val="solid"/>
              <a:miter lim="800000"/>
              <a:headEnd type="none" w="sm" len="sm"/>
              <a:tailEnd type="none" w="sm" len="sm"/>
            </a:ln>
          </p:spPr>
          <p:txBody>
            <a:bodyPr spcFirstLastPara="1" wrap="square" lIns="101250" tIns="60750" rIns="101250" bIns="607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Imago" pitchFamily="2" charset="0"/>
                  <a:cs typeface="Arial"/>
                  <a:sym typeface="Arial"/>
                </a:rPr>
                <a:t>Driver of chronic inflammation </a:t>
              </a:r>
              <a:r>
                <a:rPr kumimoji="0" lang="en-GB" sz="1400" b="0" i="0" u="none" strike="noStrike" kern="0" cap="none" spc="0" normalizeH="0" baseline="0" noProof="0" dirty="0">
                  <a:ln>
                    <a:noFill/>
                  </a:ln>
                  <a:solidFill>
                    <a:srgbClr val="FFFFFF"/>
                  </a:solidFill>
                  <a:effectLst/>
                  <a:uLnTx/>
                  <a:uFillTx/>
                  <a:latin typeface="Imago" pitchFamily="2" charset="0"/>
                  <a:cs typeface="Arial"/>
                  <a:sym typeface="Arial"/>
                </a:rPr>
                <a:t>(mostly seen in SPMS)</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grpSp>
        <p:nvGrpSpPr>
          <p:cNvPr id="948" name="Google Shape;948;p31"/>
          <p:cNvGrpSpPr/>
          <p:nvPr/>
        </p:nvGrpSpPr>
        <p:grpSpPr>
          <a:xfrm>
            <a:off x="775294" y="4601051"/>
            <a:ext cx="2920734" cy="1279424"/>
            <a:chOff x="9768407" y="3381504"/>
            <a:chExt cx="2206023" cy="1221838"/>
          </a:xfrm>
        </p:grpSpPr>
        <p:sp>
          <p:nvSpPr>
            <p:cNvPr id="949" name="Google Shape;949;p31"/>
            <p:cNvSpPr/>
            <p:nvPr/>
          </p:nvSpPr>
          <p:spPr>
            <a:xfrm>
              <a:off x="9768408" y="3381504"/>
              <a:ext cx="2206022" cy="599304"/>
            </a:xfrm>
            <a:prstGeom prst="round2SameRect">
              <a:avLst>
                <a:gd name="adj1" fmla="val 24632"/>
                <a:gd name="adj2" fmla="val 0"/>
              </a:avLst>
            </a:prstGeom>
            <a:solidFill>
              <a:schemeClr val="lt1"/>
            </a:solidFill>
            <a:ln w="28575" cap="flat" cmpd="sng">
              <a:solidFill>
                <a:schemeClr val="accent3"/>
              </a:solidFill>
              <a:prstDash val="solid"/>
              <a:round/>
              <a:headEnd type="none" w="sm" len="sm"/>
              <a:tailEnd type="none" w="sm" len="sm"/>
            </a:ln>
          </p:spPr>
          <p:txBody>
            <a:bodyPr spcFirstLastPara="1" wrap="square" lIns="36000" tIns="36000" rIns="36000" bIns="36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950" name="Google Shape;950;p31"/>
            <p:cNvSpPr/>
            <p:nvPr/>
          </p:nvSpPr>
          <p:spPr>
            <a:xfrm>
              <a:off x="9768407" y="3980807"/>
              <a:ext cx="2206023" cy="622535"/>
            </a:xfrm>
            <a:prstGeom prst="round2SameRect">
              <a:avLst>
                <a:gd name="adj1" fmla="val 0"/>
                <a:gd name="adj2" fmla="val 8911"/>
              </a:avLst>
            </a:prstGeom>
            <a:solidFill>
              <a:srgbClr val="E2E2E2"/>
            </a:solidFill>
            <a:ln w="28575" cap="flat" cmpd="sng">
              <a:solidFill>
                <a:schemeClr val="accent3"/>
              </a:solidFill>
              <a:prstDash val="solid"/>
              <a:round/>
              <a:headEnd type="none" w="sm" len="sm"/>
              <a:tailEnd type="none" w="sm" len="sm"/>
            </a:ln>
          </p:spPr>
          <p:txBody>
            <a:bodyPr spcFirstLastPara="1" wrap="square" lIns="36000" tIns="36000" rIns="36000" bIns="36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1" u="none" strike="noStrike" kern="0" cap="none" spc="0" normalizeH="0" baseline="0" noProof="0" dirty="0">
                  <a:ln>
                    <a:noFill/>
                  </a:ln>
                  <a:solidFill>
                    <a:srgbClr val="717171"/>
                  </a:solidFill>
                  <a:effectLst/>
                  <a:uLnTx/>
                  <a:uFillTx/>
                  <a:latin typeface="Imago" pitchFamily="2" charset="0"/>
                  <a:cs typeface="Arial"/>
                  <a:sym typeface="Arial"/>
                </a:rPr>
                <a:t>Further information on the B cells can be found in module 3.1</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nvGrpSpPr>
            <p:cNvPr id="951" name="Google Shape;951;p31"/>
            <p:cNvGrpSpPr/>
            <p:nvPr/>
          </p:nvGrpSpPr>
          <p:grpSpPr>
            <a:xfrm>
              <a:off x="9884809" y="3459397"/>
              <a:ext cx="378351" cy="467469"/>
              <a:chOff x="9220313" y="2708920"/>
              <a:chExt cx="582806" cy="720080"/>
            </a:xfrm>
          </p:grpSpPr>
          <p:sp>
            <p:nvSpPr>
              <p:cNvPr id="952" name="Google Shape;952;p31"/>
              <p:cNvSpPr/>
              <p:nvPr/>
            </p:nvSpPr>
            <p:spPr>
              <a:xfrm>
                <a:off x="9220313" y="2708920"/>
                <a:ext cx="582806" cy="7200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grpSp>
            <p:nvGrpSpPr>
              <p:cNvPr id="953" name="Google Shape;953;p31"/>
              <p:cNvGrpSpPr/>
              <p:nvPr/>
            </p:nvGrpSpPr>
            <p:grpSpPr>
              <a:xfrm>
                <a:off x="9340264" y="2895319"/>
                <a:ext cx="383999" cy="327774"/>
                <a:chOff x="9335101" y="2895319"/>
                <a:chExt cx="383999" cy="327774"/>
              </a:xfrm>
            </p:grpSpPr>
            <p:sp>
              <p:nvSpPr>
                <p:cNvPr id="954" name="Google Shape;954;p31"/>
                <p:cNvSpPr/>
                <p:nvPr/>
              </p:nvSpPr>
              <p:spPr>
                <a:xfrm rot="5400000">
                  <a:off x="9285562" y="2944859"/>
                  <a:ext cx="327773" cy="228696"/>
                </a:xfrm>
                <a:prstGeom prst="triangle">
                  <a:avLst>
                    <a:gd name="adj" fmla="val 50000"/>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955" name="Google Shape;955;p31"/>
                <p:cNvSpPr/>
                <p:nvPr/>
              </p:nvSpPr>
              <p:spPr>
                <a:xfrm rot="5400000">
                  <a:off x="9440865" y="2944858"/>
                  <a:ext cx="327773" cy="228696"/>
                </a:xfrm>
                <a:prstGeom prst="triangle">
                  <a:avLst>
                    <a:gd name="adj" fmla="val 50000"/>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grpSp>
        </p:grpSp>
        <p:sp>
          <p:nvSpPr>
            <p:cNvPr id="956" name="Google Shape;956;p31"/>
            <p:cNvSpPr txBox="1"/>
            <p:nvPr/>
          </p:nvSpPr>
          <p:spPr>
            <a:xfrm>
              <a:off x="10265935" y="3425680"/>
              <a:ext cx="1612940" cy="51095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1" u="none" strike="noStrike" kern="0" cap="none" spc="0" normalizeH="0" baseline="0" noProof="0" dirty="0">
                  <a:ln>
                    <a:noFill/>
                  </a:ln>
                  <a:solidFill>
                    <a:srgbClr val="717171"/>
                  </a:solidFill>
                  <a:effectLst/>
                  <a:uLnTx/>
                  <a:uFillTx/>
                  <a:latin typeface="Imago" pitchFamily="2" charset="0"/>
                  <a:cs typeface="Arial"/>
                  <a:sym typeface="Arial"/>
                </a:rPr>
                <a:t>Fast-forward</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spTree>
    <p:extLst>
      <p:ext uri="{BB962C8B-B14F-4D97-AF65-F5344CB8AC3E}">
        <p14:creationId xmlns:p14="http://schemas.microsoft.com/office/powerpoint/2010/main" val="20701049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animEffect transition="in" filter="fade">
                                      <p:cBhvr>
                                        <p:cTn id="7" dur="500"/>
                                        <p:tgtEl>
                                          <p:spTgt spid="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961"/>
        <p:cNvGrpSpPr/>
        <p:nvPr/>
      </p:nvGrpSpPr>
      <p:grpSpPr>
        <a:xfrm>
          <a:off x="0" y="0"/>
          <a:ext cx="0" cy="0"/>
          <a:chOff x="0" y="0"/>
          <a:chExt cx="0" cy="0"/>
        </a:xfrm>
      </p:grpSpPr>
      <p:sp>
        <p:nvSpPr>
          <p:cNvPr id="962" name="Google Shape;962;p32"/>
          <p:cNvSpPr txBox="1"/>
          <p:nvPr/>
        </p:nvSpPr>
        <p:spPr>
          <a:xfrm>
            <a:off x="7304805" y="2122956"/>
            <a:ext cx="2421067" cy="3138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3F3F3F"/>
                </a:solidFill>
                <a:effectLst/>
                <a:uLnTx/>
                <a:uFillTx/>
                <a:latin typeface="Imago" pitchFamily="2" charset="0"/>
                <a:cs typeface="Arial"/>
                <a:sym typeface="Arial"/>
              </a:rPr>
              <a:t>Pro-inflammatory cytokines</a:t>
            </a:r>
            <a:endParaRPr kumimoji="0" sz="1200" b="1" i="0" u="none" strike="noStrike" kern="0" cap="none" spc="0" normalizeH="0" baseline="30000" noProof="0" dirty="0">
              <a:ln>
                <a:noFill/>
              </a:ln>
              <a:solidFill>
                <a:srgbClr val="3F3F3F"/>
              </a:solidFill>
              <a:effectLst/>
              <a:uLnTx/>
              <a:uFillTx/>
              <a:latin typeface="Imago" pitchFamily="2" charset="0"/>
              <a:cs typeface="Arial"/>
              <a:sym typeface="Arial"/>
            </a:endParaRPr>
          </a:p>
        </p:txBody>
      </p:sp>
      <p:pic>
        <p:nvPicPr>
          <p:cNvPr id="963" name="Google Shape;963;p32"/>
          <p:cNvPicPr preferRelativeResize="0"/>
          <p:nvPr/>
        </p:nvPicPr>
        <p:blipFill rotWithShape="1">
          <a:blip r:embed="rId3">
            <a:alphaModFix/>
          </a:blip>
          <a:srcRect b="28015"/>
          <a:stretch/>
        </p:blipFill>
        <p:spPr>
          <a:xfrm>
            <a:off x="2526850" y="2875699"/>
            <a:ext cx="6774353" cy="2441515"/>
          </a:xfrm>
          <a:prstGeom prst="rect">
            <a:avLst/>
          </a:prstGeom>
          <a:noFill/>
          <a:ln>
            <a:noFill/>
          </a:ln>
        </p:spPr>
      </p:pic>
      <p:sp>
        <p:nvSpPr>
          <p:cNvPr id="964" name="Google Shape;964;p32"/>
          <p:cNvSpPr/>
          <p:nvPr/>
        </p:nvSpPr>
        <p:spPr>
          <a:xfrm rot="5400000">
            <a:off x="5286860" y="2538415"/>
            <a:ext cx="1097974" cy="5824514"/>
          </a:xfrm>
          <a:prstGeom prst="rect">
            <a:avLst/>
          </a:prstGeom>
          <a:gradFill>
            <a:gsLst>
              <a:gs pos="0">
                <a:schemeClr val="lt1"/>
              </a:gs>
              <a:gs pos="52999">
                <a:schemeClr val="lt1"/>
              </a:gs>
              <a:gs pos="100000">
                <a:srgbClr val="FFFFFF">
                  <a:alpha val="0"/>
                </a:srgbClr>
              </a:gs>
            </a:gsLst>
            <a:lin ang="108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965" name="Google Shape;965;p32"/>
          <p:cNvSpPr txBox="1">
            <a:spLocks noGrp="1"/>
          </p:cNvSpPr>
          <p:nvPr>
            <p:ph type="title"/>
          </p:nvPr>
        </p:nvSpPr>
        <p:spPr>
          <a:xfrm>
            <a:off x="656183" y="260574"/>
            <a:ext cx="10926217" cy="792162"/>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Microglia and macrophages of the innate immune system also play key roles in both acute and chronic inflammation</a:t>
            </a:r>
            <a:endParaRPr baseline="30000" dirty="0"/>
          </a:p>
        </p:txBody>
      </p:sp>
      <p:sp>
        <p:nvSpPr>
          <p:cNvPr id="966" name="Google Shape;966;p32"/>
          <p:cNvSpPr txBox="1">
            <a:spLocks noGrp="1"/>
          </p:cNvSpPr>
          <p:nvPr>
            <p:ph type="body" idx="2"/>
          </p:nvPr>
        </p:nvSpPr>
        <p:spPr>
          <a:xfrm>
            <a:off x="609601" y="6153615"/>
            <a:ext cx="9116271" cy="344488"/>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1"/>
              </a:buClr>
              <a:buSzPts val="900"/>
              <a:buNone/>
            </a:pPr>
            <a:r>
              <a:rPr lang="en-GB" dirty="0"/>
              <a:t>CNS, central nervous system.</a:t>
            </a:r>
          </a:p>
          <a:p>
            <a:pPr marL="0" indent="0">
              <a:spcBef>
                <a:spcPts val="0"/>
              </a:spcBef>
            </a:pPr>
            <a:r>
              <a:rPr lang="en-GB" dirty="0"/>
              <a:t>1. </a:t>
            </a:r>
            <a:r>
              <a:rPr lang="en-GB" dirty="0" err="1"/>
              <a:t>Dendrou</a:t>
            </a:r>
            <a:r>
              <a:rPr lang="en-GB" dirty="0"/>
              <a:t> CA, </a:t>
            </a:r>
            <a:r>
              <a:rPr lang="en-GB" i="1" dirty="0"/>
              <a:t>et al</a:t>
            </a:r>
            <a:r>
              <a:rPr lang="en-GB" dirty="0"/>
              <a:t>. </a:t>
            </a:r>
            <a:r>
              <a:rPr lang="en-GB" i="1" dirty="0"/>
              <a:t>Nat Rev </a:t>
            </a:r>
            <a:r>
              <a:rPr lang="en-GB" i="1" dirty="0" err="1"/>
              <a:t>Immunol</a:t>
            </a:r>
            <a:r>
              <a:rPr lang="en-GB" dirty="0"/>
              <a:t> 2015;15:545–58;</a:t>
            </a:r>
            <a:br>
              <a:rPr lang="en-GB" dirty="0"/>
            </a:br>
            <a:r>
              <a:rPr lang="en-GB" dirty="0"/>
              <a:t>2. </a:t>
            </a:r>
            <a:r>
              <a:rPr lang="en-GB" dirty="0" err="1"/>
              <a:t>Filippi</a:t>
            </a:r>
            <a:r>
              <a:rPr lang="en-GB" dirty="0"/>
              <a:t> M, </a:t>
            </a:r>
            <a:r>
              <a:rPr lang="en-GB" i="1" dirty="0"/>
              <a:t>et al. Nat Rev Dis Primers </a:t>
            </a:r>
            <a:r>
              <a:rPr lang="en-GB" dirty="0"/>
              <a:t>2018;4:43.</a:t>
            </a:r>
          </a:p>
        </p:txBody>
      </p:sp>
      <p:pic>
        <p:nvPicPr>
          <p:cNvPr id="967" name="Google Shape;967;p32"/>
          <p:cNvPicPr preferRelativeResize="0"/>
          <p:nvPr/>
        </p:nvPicPr>
        <p:blipFill rotWithShape="1">
          <a:blip r:embed="rId4">
            <a:alphaModFix/>
          </a:blip>
          <a:srcRect/>
          <a:stretch/>
        </p:blipFill>
        <p:spPr>
          <a:xfrm rot="1727764">
            <a:off x="6124121" y="2585756"/>
            <a:ext cx="1251474" cy="1193596"/>
          </a:xfrm>
          <a:prstGeom prst="rect">
            <a:avLst/>
          </a:prstGeom>
          <a:noFill/>
          <a:ln>
            <a:noFill/>
          </a:ln>
        </p:spPr>
      </p:pic>
      <p:pic>
        <p:nvPicPr>
          <p:cNvPr id="968" name="Google Shape;968;p32" descr="OCRE_Tcell.png"/>
          <p:cNvPicPr preferRelativeResize="0"/>
          <p:nvPr/>
        </p:nvPicPr>
        <p:blipFill rotWithShape="1">
          <a:blip r:embed="rId5">
            <a:alphaModFix/>
          </a:blip>
          <a:srcRect l="26778" r="21896"/>
          <a:stretch/>
        </p:blipFill>
        <p:spPr>
          <a:xfrm>
            <a:off x="3817725" y="1969477"/>
            <a:ext cx="661988" cy="725509"/>
          </a:xfrm>
          <a:prstGeom prst="rect">
            <a:avLst/>
          </a:prstGeom>
          <a:noFill/>
          <a:ln>
            <a:noFill/>
          </a:ln>
        </p:spPr>
      </p:pic>
      <p:pic>
        <p:nvPicPr>
          <p:cNvPr id="969" name="Google Shape;969;p32"/>
          <p:cNvPicPr preferRelativeResize="0"/>
          <p:nvPr/>
        </p:nvPicPr>
        <p:blipFill rotWithShape="1">
          <a:blip r:embed="rId6">
            <a:alphaModFix/>
          </a:blip>
          <a:srcRect/>
          <a:stretch/>
        </p:blipFill>
        <p:spPr>
          <a:xfrm rot="-540573">
            <a:off x="8038623" y="2463905"/>
            <a:ext cx="859033" cy="819305"/>
          </a:xfrm>
          <a:prstGeom prst="rect">
            <a:avLst/>
          </a:prstGeom>
          <a:noFill/>
          <a:ln>
            <a:noFill/>
          </a:ln>
        </p:spPr>
      </p:pic>
      <p:sp>
        <p:nvSpPr>
          <p:cNvPr id="970" name="Google Shape;970;p32"/>
          <p:cNvSpPr txBox="1"/>
          <p:nvPr/>
        </p:nvSpPr>
        <p:spPr>
          <a:xfrm>
            <a:off x="5262508" y="2224039"/>
            <a:ext cx="916572" cy="3138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3F3F3F"/>
                </a:solidFill>
                <a:effectLst/>
                <a:uLnTx/>
                <a:uFillTx/>
                <a:latin typeface="Imago" pitchFamily="2" charset="0"/>
                <a:cs typeface="Arial"/>
                <a:sym typeface="Arial"/>
              </a:rPr>
              <a:t>Microglia</a:t>
            </a:r>
            <a:endParaRPr kumimoji="0" sz="1200" b="1" i="0" u="none" strike="noStrike" kern="0" cap="none" spc="0" normalizeH="0" baseline="30000" noProof="0" dirty="0">
              <a:ln>
                <a:noFill/>
              </a:ln>
              <a:solidFill>
                <a:srgbClr val="3F3F3F"/>
              </a:solidFill>
              <a:effectLst/>
              <a:uLnTx/>
              <a:uFillTx/>
              <a:latin typeface="Imago" pitchFamily="2" charset="0"/>
              <a:cs typeface="Arial"/>
              <a:sym typeface="Arial"/>
            </a:endParaRPr>
          </a:p>
        </p:txBody>
      </p:sp>
      <p:sp>
        <p:nvSpPr>
          <p:cNvPr id="971" name="Google Shape;971;p32"/>
          <p:cNvSpPr txBox="1"/>
          <p:nvPr/>
        </p:nvSpPr>
        <p:spPr>
          <a:xfrm>
            <a:off x="7010353" y="2603088"/>
            <a:ext cx="1219628" cy="3138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3F3F3F"/>
                </a:solidFill>
                <a:effectLst/>
                <a:uLnTx/>
                <a:uFillTx/>
                <a:latin typeface="Imago" pitchFamily="2" charset="0"/>
                <a:cs typeface="Arial"/>
                <a:sym typeface="Arial"/>
              </a:rPr>
              <a:t>Macrophages</a:t>
            </a:r>
            <a:endParaRPr kumimoji="0" sz="1200" b="1" i="0" u="none" strike="noStrike" kern="0" cap="none" spc="0" normalizeH="0" baseline="30000" noProof="0" dirty="0">
              <a:ln>
                <a:noFill/>
              </a:ln>
              <a:solidFill>
                <a:srgbClr val="3F3F3F"/>
              </a:solidFill>
              <a:effectLst/>
              <a:uLnTx/>
              <a:uFillTx/>
              <a:latin typeface="Imago" pitchFamily="2" charset="0"/>
              <a:cs typeface="Arial"/>
              <a:sym typeface="Arial"/>
            </a:endParaRPr>
          </a:p>
        </p:txBody>
      </p:sp>
      <p:sp>
        <p:nvSpPr>
          <p:cNvPr id="972" name="Google Shape;972;p32"/>
          <p:cNvSpPr txBox="1"/>
          <p:nvPr/>
        </p:nvSpPr>
        <p:spPr>
          <a:xfrm>
            <a:off x="3776349" y="2209575"/>
            <a:ext cx="680625" cy="2861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T cell</a:t>
            </a:r>
            <a:endParaRPr kumimoji="0" sz="1050" b="1" i="0" u="none" strike="noStrike" kern="0" cap="none" spc="0" normalizeH="0" baseline="30000" noProof="0" dirty="0">
              <a:ln>
                <a:noFill/>
              </a:ln>
              <a:solidFill>
                <a:srgbClr val="FFFFFF"/>
              </a:solidFill>
              <a:effectLst/>
              <a:uLnTx/>
              <a:uFillTx/>
              <a:latin typeface="Imago" pitchFamily="2" charset="0"/>
              <a:cs typeface="Arial"/>
              <a:sym typeface="Arial"/>
            </a:endParaRPr>
          </a:p>
        </p:txBody>
      </p:sp>
      <p:sp>
        <p:nvSpPr>
          <p:cNvPr id="973" name="Google Shape;973;p32"/>
          <p:cNvSpPr txBox="1"/>
          <p:nvPr/>
        </p:nvSpPr>
        <p:spPr>
          <a:xfrm>
            <a:off x="1071201" y="1585481"/>
            <a:ext cx="3385774"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Antigen presentation </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recruiting and activating lymphocytes in the CNS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1,2</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974" name="Google Shape;974;p32"/>
          <p:cNvSpPr txBox="1"/>
          <p:nvPr/>
        </p:nvSpPr>
        <p:spPr>
          <a:xfrm>
            <a:off x="722858" y="4278117"/>
            <a:ext cx="3713739" cy="720113"/>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Acute direct cell-mediated damage </a:t>
            </a:r>
            <a:b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via phagocytosis of the myelin sheath, </a:t>
            </a:r>
            <a:b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resulting in denuding of axons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a:t>
            </a: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975" name="Google Shape;975;p32"/>
          <p:cNvSpPr txBox="1"/>
          <p:nvPr/>
        </p:nvSpPr>
        <p:spPr>
          <a:xfrm>
            <a:off x="7370219" y="3266141"/>
            <a:ext cx="3900895" cy="993158"/>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Production of pro-inflammatory mediators </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including cytokines, free radicals and proteases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1</a:t>
            </a:r>
            <a:endParaRPr kumimoji="0" sz="1400" b="0" i="0" u="none" strike="noStrike" kern="0" cap="none" spc="0" normalizeH="0" baseline="0" noProof="0" dirty="0">
              <a:ln>
                <a:noFill/>
              </a:ln>
              <a:solidFill>
                <a:srgbClr val="3F3F3F"/>
              </a:solidFill>
              <a:effectLst/>
              <a:uLnTx/>
              <a:uFillTx/>
              <a:latin typeface="Imago" pitchFamily="2" charset="0"/>
              <a:cs typeface="Arial"/>
              <a:sym typeface="Arial"/>
            </a:endParaRPr>
          </a:p>
        </p:txBody>
      </p:sp>
      <p:pic>
        <p:nvPicPr>
          <p:cNvPr id="976" name="Google Shape;976;p32"/>
          <p:cNvPicPr preferRelativeResize="0"/>
          <p:nvPr/>
        </p:nvPicPr>
        <p:blipFill rotWithShape="1">
          <a:blip r:embed="rId7">
            <a:alphaModFix/>
          </a:blip>
          <a:srcRect/>
          <a:stretch/>
        </p:blipFill>
        <p:spPr>
          <a:xfrm rot="-540573">
            <a:off x="6790598" y="4144205"/>
            <a:ext cx="594657" cy="567155"/>
          </a:xfrm>
          <a:prstGeom prst="rect">
            <a:avLst/>
          </a:prstGeom>
          <a:noFill/>
          <a:ln>
            <a:noFill/>
          </a:ln>
        </p:spPr>
      </p:pic>
      <p:sp>
        <p:nvSpPr>
          <p:cNvPr id="977" name="Google Shape;977;p32"/>
          <p:cNvSpPr txBox="1"/>
          <p:nvPr/>
        </p:nvSpPr>
        <p:spPr>
          <a:xfrm>
            <a:off x="6047944" y="5065067"/>
            <a:ext cx="3062158" cy="703039"/>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t>Phagocytosis and oxidative injury </a:t>
            </a:r>
            <a:br>
              <a:rPr kumimoji="0" lang="en-GB" sz="1400" b="1" i="0" u="none" strike="noStrike" kern="0" cap="none" spc="0" normalizeH="0" baseline="0" noProof="0" dirty="0">
                <a:ln>
                  <a:noFill/>
                </a:ln>
                <a:solidFill>
                  <a:srgbClr val="3F3F3F"/>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by activated microglia at the rim of </a:t>
            </a:r>
            <a:b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b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chronic active lesions</a:t>
            </a:r>
            <a:r>
              <a:rPr kumimoji="0" lang="en-GB" sz="1400" b="0" i="0" u="none" strike="noStrike" kern="0" cap="none" spc="0" normalizeH="0" baseline="30000" noProof="0" dirty="0">
                <a:ln>
                  <a:noFill/>
                </a:ln>
                <a:solidFill>
                  <a:srgbClr val="3F3F3F"/>
                </a:solidFill>
                <a:effectLst/>
                <a:uLnTx/>
                <a:uFillTx/>
                <a:latin typeface="Imago" pitchFamily="2" charset="0"/>
                <a:cs typeface="Arial"/>
                <a:sym typeface="Arial"/>
              </a:rPr>
              <a:t>2</a:t>
            </a:r>
            <a:r>
              <a:rPr kumimoji="0" lang="en-GB" sz="1400" b="0" i="0" u="none" strike="noStrike" kern="0" cap="none" spc="0" normalizeH="0" baseline="0" noProof="0" dirty="0">
                <a:ln>
                  <a:noFill/>
                </a:ln>
                <a:solidFill>
                  <a:srgbClr val="3F3F3F"/>
                </a:solidFill>
                <a:effectLst/>
                <a:uLnTx/>
                <a:uFillTx/>
                <a:latin typeface="Imago" pitchFamily="2" charset="0"/>
                <a:cs typeface="Arial"/>
                <a:sym typeface="Arial"/>
              </a:rPr>
              <a:t> </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pic>
        <p:nvPicPr>
          <p:cNvPr id="978" name="Google Shape;978;p32"/>
          <p:cNvPicPr preferRelativeResize="0"/>
          <p:nvPr/>
        </p:nvPicPr>
        <p:blipFill rotWithShape="1">
          <a:blip r:embed="rId8">
            <a:alphaModFix/>
          </a:blip>
          <a:srcRect/>
          <a:stretch/>
        </p:blipFill>
        <p:spPr>
          <a:xfrm rot="9480557">
            <a:off x="6371299" y="2191718"/>
            <a:ext cx="214595" cy="208997"/>
          </a:xfrm>
          <a:prstGeom prst="rect">
            <a:avLst/>
          </a:prstGeom>
          <a:noFill/>
          <a:ln>
            <a:noFill/>
          </a:ln>
        </p:spPr>
      </p:pic>
      <p:pic>
        <p:nvPicPr>
          <p:cNvPr id="979" name="Google Shape;979;p32"/>
          <p:cNvPicPr preferRelativeResize="0"/>
          <p:nvPr/>
        </p:nvPicPr>
        <p:blipFill rotWithShape="1">
          <a:blip r:embed="rId8">
            <a:alphaModFix/>
          </a:blip>
          <a:srcRect/>
          <a:stretch/>
        </p:blipFill>
        <p:spPr>
          <a:xfrm rot="-6950912">
            <a:off x="6547197" y="2013691"/>
            <a:ext cx="214595" cy="208997"/>
          </a:xfrm>
          <a:prstGeom prst="rect">
            <a:avLst/>
          </a:prstGeom>
          <a:noFill/>
          <a:ln>
            <a:noFill/>
          </a:ln>
        </p:spPr>
      </p:pic>
      <p:pic>
        <p:nvPicPr>
          <p:cNvPr id="980" name="Google Shape;980;p32" descr="OCRE_Tcell.png"/>
          <p:cNvPicPr preferRelativeResize="0"/>
          <p:nvPr/>
        </p:nvPicPr>
        <p:blipFill rotWithShape="1">
          <a:blip r:embed="rId9">
            <a:alphaModFix/>
          </a:blip>
          <a:srcRect/>
          <a:stretch/>
        </p:blipFill>
        <p:spPr>
          <a:xfrm rot="6072981">
            <a:off x="5946497" y="1450930"/>
            <a:ext cx="1178446" cy="662876"/>
          </a:xfrm>
          <a:prstGeom prst="rect">
            <a:avLst/>
          </a:prstGeom>
          <a:noFill/>
          <a:ln>
            <a:noFill/>
          </a:ln>
        </p:spPr>
      </p:pic>
      <p:pic>
        <p:nvPicPr>
          <p:cNvPr id="981" name="Google Shape;981;p32"/>
          <p:cNvPicPr preferRelativeResize="0"/>
          <p:nvPr/>
        </p:nvPicPr>
        <p:blipFill rotWithShape="1">
          <a:blip r:embed="rId8">
            <a:alphaModFix/>
          </a:blip>
          <a:srcRect/>
          <a:stretch/>
        </p:blipFill>
        <p:spPr>
          <a:xfrm rot="7198771">
            <a:off x="6861019" y="1722482"/>
            <a:ext cx="214595" cy="208997"/>
          </a:xfrm>
          <a:prstGeom prst="rect">
            <a:avLst/>
          </a:prstGeom>
          <a:noFill/>
          <a:ln>
            <a:noFill/>
          </a:ln>
        </p:spPr>
      </p:pic>
      <p:pic>
        <p:nvPicPr>
          <p:cNvPr id="982" name="Google Shape;982;p32"/>
          <p:cNvPicPr preferRelativeResize="0"/>
          <p:nvPr/>
        </p:nvPicPr>
        <p:blipFill rotWithShape="1">
          <a:blip r:embed="rId8">
            <a:alphaModFix/>
          </a:blip>
          <a:srcRect/>
          <a:stretch/>
        </p:blipFill>
        <p:spPr>
          <a:xfrm rot="9480557">
            <a:off x="6764434" y="1944108"/>
            <a:ext cx="214595" cy="208997"/>
          </a:xfrm>
          <a:prstGeom prst="rect">
            <a:avLst/>
          </a:prstGeom>
          <a:noFill/>
          <a:ln>
            <a:noFill/>
          </a:ln>
        </p:spPr>
      </p:pic>
      <p:pic>
        <p:nvPicPr>
          <p:cNvPr id="983" name="Google Shape;983;p32"/>
          <p:cNvPicPr preferRelativeResize="0"/>
          <p:nvPr/>
        </p:nvPicPr>
        <p:blipFill rotWithShape="1">
          <a:blip r:embed="rId8">
            <a:alphaModFix/>
          </a:blip>
          <a:srcRect/>
          <a:stretch/>
        </p:blipFill>
        <p:spPr>
          <a:xfrm rot="7809246">
            <a:off x="6635927" y="2166872"/>
            <a:ext cx="214595" cy="208997"/>
          </a:xfrm>
          <a:prstGeom prst="rect">
            <a:avLst/>
          </a:prstGeom>
          <a:noFill/>
          <a:ln>
            <a:noFill/>
          </a:ln>
        </p:spPr>
      </p:pic>
      <p:pic>
        <p:nvPicPr>
          <p:cNvPr id="984" name="Google Shape;984;p32"/>
          <p:cNvPicPr preferRelativeResize="0"/>
          <p:nvPr/>
        </p:nvPicPr>
        <p:blipFill rotWithShape="1">
          <a:blip r:embed="rId8">
            <a:alphaModFix/>
          </a:blip>
          <a:srcRect/>
          <a:stretch/>
        </p:blipFill>
        <p:spPr>
          <a:xfrm rot="7198771">
            <a:off x="6237038" y="2059271"/>
            <a:ext cx="214595" cy="208997"/>
          </a:xfrm>
          <a:prstGeom prst="rect">
            <a:avLst/>
          </a:prstGeom>
          <a:noFill/>
          <a:ln>
            <a:noFill/>
          </a:ln>
        </p:spPr>
      </p:pic>
      <p:sp>
        <p:nvSpPr>
          <p:cNvPr id="985" name="Google Shape;985;p32"/>
          <p:cNvSpPr txBox="1"/>
          <p:nvPr/>
        </p:nvSpPr>
        <p:spPr>
          <a:xfrm>
            <a:off x="6173357" y="1660492"/>
            <a:ext cx="680625" cy="2861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T cell</a:t>
            </a:r>
            <a:endParaRPr kumimoji="0" sz="1050" b="1" i="0" u="none" strike="noStrike" kern="0" cap="none" spc="0" normalizeH="0" baseline="30000" noProof="0" dirty="0">
              <a:ln>
                <a:noFill/>
              </a:ln>
              <a:solidFill>
                <a:srgbClr val="FFFFFF"/>
              </a:solidFill>
              <a:effectLst/>
              <a:uLnTx/>
              <a:uFillTx/>
              <a:latin typeface="Imago" pitchFamily="2" charset="0"/>
              <a:cs typeface="Arial"/>
              <a:sym typeface="Arial"/>
            </a:endParaRPr>
          </a:p>
        </p:txBody>
      </p:sp>
      <p:pic>
        <p:nvPicPr>
          <p:cNvPr id="986" name="Google Shape;986;p32"/>
          <p:cNvPicPr preferRelativeResize="0"/>
          <p:nvPr/>
        </p:nvPicPr>
        <p:blipFill rotWithShape="1">
          <a:blip r:embed="rId10">
            <a:alphaModFix/>
          </a:blip>
          <a:srcRect/>
          <a:stretch/>
        </p:blipFill>
        <p:spPr>
          <a:xfrm>
            <a:off x="7265541" y="1507498"/>
            <a:ext cx="571311" cy="567740"/>
          </a:xfrm>
          <a:prstGeom prst="rect">
            <a:avLst/>
          </a:prstGeom>
          <a:noFill/>
          <a:ln>
            <a:noFill/>
          </a:ln>
        </p:spPr>
      </p:pic>
      <p:sp>
        <p:nvSpPr>
          <p:cNvPr id="987" name="Google Shape;987;p32"/>
          <p:cNvSpPr txBox="1"/>
          <p:nvPr/>
        </p:nvSpPr>
        <p:spPr>
          <a:xfrm>
            <a:off x="7210884" y="1660492"/>
            <a:ext cx="680625" cy="2861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050" b="1" i="0" u="none" strike="noStrike" kern="0" cap="none" spc="0" normalizeH="0" baseline="0" noProof="0" dirty="0">
                <a:ln>
                  <a:noFill/>
                </a:ln>
                <a:solidFill>
                  <a:srgbClr val="FFFFFF"/>
                </a:solidFill>
                <a:effectLst/>
                <a:uLnTx/>
                <a:uFillTx/>
                <a:latin typeface="Imago" pitchFamily="2" charset="0"/>
                <a:cs typeface="Arial"/>
                <a:sym typeface="Arial"/>
              </a:rPr>
              <a:t>B cell</a:t>
            </a:r>
            <a:endParaRPr kumimoji="0" sz="1050" b="1" i="0" u="none" strike="noStrike" kern="0" cap="none" spc="0" normalizeH="0" baseline="30000" noProof="0" dirty="0">
              <a:ln>
                <a:noFill/>
              </a:ln>
              <a:solidFill>
                <a:srgbClr val="FFFFFF"/>
              </a:solidFill>
              <a:effectLst/>
              <a:uLnTx/>
              <a:uFillTx/>
              <a:latin typeface="Imago" pitchFamily="2" charset="0"/>
              <a:cs typeface="Arial"/>
              <a:sym typeface="Arial"/>
            </a:endParaRPr>
          </a:p>
        </p:txBody>
      </p:sp>
      <p:grpSp>
        <p:nvGrpSpPr>
          <p:cNvPr id="988" name="Google Shape;988;p32"/>
          <p:cNvGrpSpPr/>
          <p:nvPr/>
        </p:nvGrpSpPr>
        <p:grpSpPr>
          <a:xfrm rot="2911311">
            <a:off x="6837480" y="1972652"/>
            <a:ext cx="708530" cy="650108"/>
            <a:chOff x="7220136" y="2178115"/>
            <a:chExt cx="944707" cy="866810"/>
          </a:xfrm>
        </p:grpSpPr>
        <p:pic>
          <p:nvPicPr>
            <p:cNvPr id="989" name="Google Shape;989;p32"/>
            <p:cNvPicPr preferRelativeResize="0"/>
            <p:nvPr/>
          </p:nvPicPr>
          <p:blipFill rotWithShape="1">
            <a:blip r:embed="rId11">
              <a:alphaModFix/>
            </a:blip>
            <a:srcRect/>
            <a:stretch/>
          </p:blipFill>
          <p:spPr>
            <a:xfrm rot="9480557">
              <a:off x="7470197" y="2408923"/>
              <a:ext cx="286126" cy="278662"/>
            </a:xfrm>
            <a:prstGeom prst="rect">
              <a:avLst/>
            </a:prstGeom>
            <a:noFill/>
            <a:ln>
              <a:noFill/>
            </a:ln>
          </p:spPr>
        </p:pic>
        <p:pic>
          <p:nvPicPr>
            <p:cNvPr id="990" name="Google Shape;990;p32"/>
            <p:cNvPicPr preferRelativeResize="0"/>
            <p:nvPr/>
          </p:nvPicPr>
          <p:blipFill rotWithShape="1">
            <a:blip r:embed="rId11">
              <a:alphaModFix/>
            </a:blip>
            <a:srcRect/>
            <a:stretch/>
          </p:blipFill>
          <p:spPr>
            <a:xfrm rot="7809246">
              <a:off x="7823034" y="2375795"/>
              <a:ext cx="286126" cy="278662"/>
            </a:xfrm>
            <a:prstGeom prst="rect">
              <a:avLst/>
            </a:prstGeom>
            <a:noFill/>
            <a:ln>
              <a:noFill/>
            </a:ln>
          </p:spPr>
        </p:pic>
        <p:pic>
          <p:nvPicPr>
            <p:cNvPr id="991" name="Google Shape;991;p32"/>
            <p:cNvPicPr preferRelativeResize="0"/>
            <p:nvPr/>
          </p:nvPicPr>
          <p:blipFill rotWithShape="1">
            <a:blip r:embed="rId11">
              <a:alphaModFix/>
            </a:blip>
            <a:srcRect/>
            <a:stretch/>
          </p:blipFill>
          <p:spPr>
            <a:xfrm rot="7198771">
              <a:off x="7291182" y="2232328"/>
              <a:ext cx="286126" cy="278662"/>
            </a:xfrm>
            <a:prstGeom prst="rect">
              <a:avLst/>
            </a:prstGeom>
            <a:noFill/>
            <a:ln>
              <a:noFill/>
            </a:ln>
          </p:spPr>
        </p:pic>
        <p:pic>
          <p:nvPicPr>
            <p:cNvPr id="992" name="Google Shape;992;p32"/>
            <p:cNvPicPr preferRelativeResize="0"/>
            <p:nvPr/>
          </p:nvPicPr>
          <p:blipFill rotWithShape="1">
            <a:blip r:embed="rId11">
              <a:alphaModFix/>
            </a:blip>
            <a:srcRect/>
            <a:stretch/>
          </p:blipFill>
          <p:spPr>
            <a:xfrm rot="7809246">
              <a:off x="7275819" y="2706402"/>
              <a:ext cx="286126" cy="278662"/>
            </a:xfrm>
            <a:prstGeom prst="rect">
              <a:avLst/>
            </a:prstGeom>
            <a:noFill/>
            <a:ln>
              <a:noFill/>
            </a:ln>
          </p:spPr>
        </p:pic>
      </p:grpSp>
      <p:pic>
        <p:nvPicPr>
          <p:cNvPr id="993" name="Google Shape;993;p32"/>
          <p:cNvPicPr preferRelativeResize="0"/>
          <p:nvPr/>
        </p:nvPicPr>
        <p:blipFill rotWithShape="1">
          <a:blip r:embed="rId8">
            <a:alphaModFix/>
          </a:blip>
          <a:srcRect/>
          <a:stretch/>
        </p:blipFill>
        <p:spPr>
          <a:xfrm rot="7809246">
            <a:off x="6849269" y="2344459"/>
            <a:ext cx="214595" cy="208997"/>
          </a:xfrm>
          <a:prstGeom prst="rect">
            <a:avLst/>
          </a:prstGeom>
          <a:noFill/>
          <a:ln>
            <a:noFill/>
          </a:ln>
        </p:spPr>
      </p:pic>
      <p:sp>
        <p:nvSpPr>
          <p:cNvPr id="994" name="Google Shape;994;p32"/>
          <p:cNvSpPr txBox="1"/>
          <p:nvPr/>
        </p:nvSpPr>
        <p:spPr>
          <a:xfrm>
            <a:off x="1444567" y="3276568"/>
            <a:ext cx="1178104" cy="3138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1200" b="1" i="0" u="none" strike="noStrike" kern="0" cap="none" spc="0" normalizeH="0" baseline="0" noProof="0" dirty="0">
                <a:ln>
                  <a:noFill/>
                </a:ln>
                <a:solidFill>
                  <a:srgbClr val="3F3F3F"/>
                </a:solidFill>
                <a:effectLst/>
                <a:uLnTx/>
                <a:uFillTx/>
                <a:latin typeface="Imago" pitchFamily="2" charset="0"/>
                <a:cs typeface="Arial"/>
                <a:sym typeface="Arial"/>
              </a:rPr>
              <a:t>Astrocytes</a:t>
            </a:r>
            <a:endParaRPr kumimoji="0" sz="1200" b="1" i="0" u="none" strike="noStrike" kern="0" cap="none" spc="0" normalizeH="0" baseline="30000" noProof="0" dirty="0">
              <a:ln>
                <a:noFill/>
              </a:ln>
              <a:solidFill>
                <a:srgbClr val="3F3F3F"/>
              </a:solidFill>
              <a:effectLst/>
              <a:uLnTx/>
              <a:uFillTx/>
              <a:latin typeface="Imago" pitchFamily="2" charset="0"/>
              <a:cs typeface="Arial"/>
              <a:sym typeface="Arial"/>
            </a:endParaRPr>
          </a:p>
        </p:txBody>
      </p:sp>
      <p:grpSp>
        <p:nvGrpSpPr>
          <p:cNvPr id="995" name="Google Shape;995;p32"/>
          <p:cNvGrpSpPr/>
          <p:nvPr/>
        </p:nvGrpSpPr>
        <p:grpSpPr>
          <a:xfrm>
            <a:off x="6119291" y="5067838"/>
            <a:ext cx="4859970" cy="700268"/>
            <a:chOff x="3184253" y="1168410"/>
            <a:chExt cx="7123902" cy="983170"/>
          </a:xfrm>
        </p:grpSpPr>
        <p:sp>
          <p:nvSpPr>
            <p:cNvPr id="996" name="Google Shape;996;p32"/>
            <p:cNvSpPr txBox="1"/>
            <p:nvPr/>
          </p:nvSpPr>
          <p:spPr>
            <a:xfrm>
              <a:off x="3184253" y="1168410"/>
              <a:ext cx="7123902" cy="983170"/>
            </a:xfrm>
            <a:prstGeom prst="rect">
              <a:avLst/>
            </a:prstGeom>
            <a:noFill/>
            <a:ln w="38100" cap="flat" cmpd="sng">
              <a:solidFill>
                <a:srgbClr val="F37770"/>
              </a:solidFill>
              <a:prstDash val="solid"/>
              <a:miter lim="800000"/>
              <a:headEnd type="none" w="sm" len="sm"/>
              <a:tailEnd type="none" w="sm" len="sm"/>
            </a:ln>
          </p:spPr>
          <p:txBody>
            <a:bodyPr spcFirstLastPara="1" wrap="square" lIns="101250" tIns="60750" rIns="101250" bIns="6075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997" name="Google Shape;997;p32"/>
            <p:cNvSpPr txBox="1"/>
            <p:nvPr/>
          </p:nvSpPr>
          <p:spPr>
            <a:xfrm>
              <a:off x="7557334" y="1186672"/>
              <a:ext cx="2750821" cy="942478"/>
            </a:xfrm>
            <a:prstGeom prst="rect">
              <a:avLst/>
            </a:prstGeom>
            <a:solidFill>
              <a:srgbClr val="F37770"/>
            </a:solidFill>
            <a:ln w="38100" cap="flat" cmpd="sng">
              <a:solidFill>
                <a:srgbClr val="F37770"/>
              </a:solidFill>
              <a:prstDash val="solid"/>
              <a:miter lim="800000"/>
              <a:headEnd type="none" w="sm" len="sm"/>
              <a:tailEnd type="none" w="sm" len="sm"/>
            </a:ln>
          </p:spPr>
          <p:txBody>
            <a:bodyPr spcFirstLastPara="1" wrap="square" lIns="101250" tIns="60750" rIns="101250" bIns="6075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Imago" pitchFamily="2" charset="0"/>
                  <a:cs typeface="Arial"/>
                  <a:sym typeface="Arial"/>
                </a:rPr>
                <a:t>Driver of chronic inflammation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pic>
        <p:nvPicPr>
          <p:cNvPr id="998" name="Google Shape;998;p32"/>
          <p:cNvPicPr preferRelativeResize="0"/>
          <p:nvPr/>
        </p:nvPicPr>
        <p:blipFill rotWithShape="1">
          <a:blip r:embed="rId12">
            <a:alphaModFix/>
          </a:blip>
          <a:srcRect/>
          <a:stretch/>
        </p:blipFill>
        <p:spPr>
          <a:xfrm rot="7859799">
            <a:off x="4519674" y="1730585"/>
            <a:ext cx="968294" cy="948929"/>
          </a:xfrm>
          <a:custGeom>
            <a:avLst/>
            <a:gdLst/>
            <a:ahLst/>
            <a:cxnLst/>
            <a:rect l="l" t="t" r="r" b="b"/>
            <a:pathLst>
              <a:path w="3946742" h="3867811" extrusionOk="0">
                <a:moveTo>
                  <a:pt x="2505723" y="1760850"/>
                </a:moveTo>
                <a:lnTo>
                  <a:pt x="2623031" y="1692541"/>
                </a:lnTo>
                <a:lnTo>
                  <a:pt x="3910916" y="976975"/>
                </a:lnTo>
                <a:lnTo>
                  <a:pt x="3481849" y="483332"/>
                </a:lnTo>
                <a:lnTo>
                  <a:pt x="3004368" y="359893"/>
                </a:lnTo>
                <a:lnTo>
                  <a:pt x="2648054" y="627529"/>
                </a:lnTo>
                <a:lnTo>
                  <a:pt x="2759274" y="774847"/>
                </a:lnTo>
                <a:lnTo>
                  <a:pt x="2955327" y="739055"/>
                </a:lnTo>
                <a:lnTo>
                  <a:pt x="2644028" y="942325"/>
                </a:lnTo>
                <a:lnTo>
                  <a:pt x="2666918" y="1065457"/>
                </a:lnTo>
                <a:lnTo>
                  <a:pt x="2747320" y="1138600"/>
                </a:lnTo>
                <a:lnTo>
                  <a:pt x="2392121" y="1068730"/>
                </a:lnTo>
                <a:lnTo>
                  <a:pt x="2377478" y="1342273"/>
                </a:lnTo>
                <a:lnTo>
                  <a:pt x="2288299" y="1394546"/>
                </a:lnTo>
                <a:lnTo>
                  <a:pt x="2223305" y="1358490"/>
                </a:lnTo>
                <a:lnTo>
                  <a:pt x="2416181" y="1561035"/>
                </a:lnTo>
                <a:lnTo>
                  <a:pt x="2464066" y="1712923"/>
                </a:lnTo>
                <a:close/>
                <a:moveTo>
                  <a:pt x="2826675" y="3156150"/>
                </a:moveTo>
                <a:lnTo>
                  <a:pt x="2940849" y="3132633"/>
                </a:lnTo>
                <a:lnTo>
                  <a:pt x="3454609" y="3123578"/>
                </a:lnTo>
                <a:lnTo>
                  <a:pt x="3680044" y="3053834"/>
                </a:lnTo>
                <a:lnTo>
                  <a:pt x="2985627" y="2235545"/>
                </a:lnTo>
                <a:lnTo>
                  <a:pt x="2443376" y="2008548"/>
                </a:lnTo>
                <a:lnTo>
                  <a:pt x="2399169" y="2190000"/>
                </a:lnTo>
                <a:lnTo>
                  <a:pt x="2266006" y="2356224"/>
                </a:lnTo>
                <a:lnTo>
                  <a:pt x="2247866" y="2422471"/>
                </a:lnTo>
                <a:lnTo>
                  <a:pt x="2424079" y="2605846"/>
                </a:lnTo>
                <a:lnTo>
                  <a:pt x="2669494" y="2636525"/>
                </a:lnTo>
                <a:lnTo>
                  <a:pt x="2854707" y="2626981"/>
                </a:lnTo>
                <a:lnTo>
                  <a:pt x="2868235" y="2690943"/>
                </a:lnTo>
                <a:lnTo>
                  <a:pt x="2758854" y="2710295"/>
                </a:lnTo>
                <a:lnTo>
                  <a:pt x="2808842" y="2767807"/>
                </a:lnTo>
                <a:lnTo>
                  <a:pt x="2708824" y="2846328"/>
                </a:lnTo>
                <a:lnTo>
                  <a:pt x="2708378" y="2981330"/>
                </a:lnTo>
                <a:close/>
                <a:moveTo>
                  <a:pt x="0" y="3867811"/>
                </a:moveTo>
                <a:lnTo>
                  <a:pt x="0" y="2252133"/>
                </a:lnTo>
                <a:lnTo>
                  <a:pt x="644323" y="2310246"/>
                </a:lnTo>
                <a:lnTo>
                  <a:pt x="794149" y="2163193"/>
                </a:lnTo>
                <a:lnTo>
                  <a:pt x="934348" y="2218016"/>
                </a:lnTo>
                <a:lnTo>
                  <a:pt x="1008926" y="2245741"/>
                </a:lnTo>
                <a:lnTo>
                  <a:pt x="1059764" y="2226793"/>
                </a:lnTo>
                <a:lnTo>
                  <a:pt x="1214383" y="2075574"/>
                </a:lnTo>
                <a:lnTo>
                  <a:pt x="1309609" y="2001219"/>
                </a:lnTo>
                <a:lnTo>
                  <a:pt x="1277760" y="1877460"/>
                </a:lnTo>
                <a:lnTo>
                  <a:pt x="1278206" y="1742458"/>
                </a:lnTo>
                <a:lnTo>
                  <a:pt x="1021995" y="1544482"/>
                </a:lnTo>
                <a:lnTo>
                  <a:pt x="465770" y="1388526"/>
                </a:lnTo>
                <a:lnTo>
                  <a:pt x="0" y="1344304"/>
                </a:lnTo>
                <a:lnTo>
                  <a:pt x="0" y="0"/>
                </a:lnTo>
                <a:lnTo>
                  <a:pt x="732727" y="0"/>
                </a:lnTo>
                <a:lnTo>
                  <a:pt x="660972" y="257181"/>
                </a:lnTo>
                <a:lnTo>
                  <a:pt x="1330255" y="1088903"/>
                </a:lnTo>
                <a:lnTo>
                  <a:pt x="1399877" y="1034697"/>
                </a:lnTo>
                <a:lnTo>
                  <a:pt x="1435048" y="966267"/>
                </a:lnTo>
                <a:lnTo>
                  <a:pt x="1493166" y="1004093"/>
                </a:lnTo>
                <a:lnTo>
                  <a:pt x="1384391" y="1111258"/>
                </a:lnTo>
                <a:lnTo>
                  <a:pt x="1342940" y="1317659"/>
                </a:lnTo>
                <a:lnTo>
                  <a:pt x="1374637" y="1419464"/>
                </a:lnTo>
                <a:lnTo>
                  <a:pt x="1492215" y="1427693"/>
                </a:lnTo>
                <a:lnTo>
                  <a:pt x="1548400" y="1372548"/>
                </a:lnTo>
                <a:lnTo>
                  <a:pt x="1573091" y="1357397"/>
                </a:lnTo>
                <a:lnTo>
                  <a:pt x="1645215" y="1291552"/>
                </a:lnTo>
                <a:lnTo>
                  <a:pt x="1766708" y="1267984"/>
                </a:lnTo>
                <a:lnTo>
                  <a:pt x="1933774" y="400272"/>
                </a:lnTo>
                <a:lnTo>
                  <a:pt x="1070193" y="0"/>
                </a:lnTo>
                <a:lnTo>
                  <a:pt x="3946742" y="0"/>
                </a:lnTo>
                <a:lnTo>
                  <a:pt x="3946742" y="3867811"/>
                </a:lnTo>
                <a:lnTo>
                  <a:pt x="1646874" y="3867811"/>
                </a:lnTo>
                <a:lnTo>
                  <a:pt x="1906347" y="3636375"/>
                </a:lnTo>
                <a:lnTo>
                  <a:pt x="1856220" y="3259275"/>
                </a:lnTo>
                <a:lnTo>
                  <a:pt x="1909873" y="2749903"/>
                </a:lnTo>
                <a:lnTo>
                  <a:pt x="1840129" y="2524468"/>
                </a:lnTo>
                <a:lnTo>
                  <a:pt x="1599731" y="2422122"/>
                </a:lnTo>
                <a:lnTo>
                  <a:pt x="1568383" y="2870039"/>
                </a:lnTo>
                <a:lnTo>
                  <a:pt x="1708986" y="2983405"/>
                </a:lnTo>
                <a:lnTo>
                  <a:pt x="1726457" y="3119661"/>
                </a:lnTo>
                <a:lnTo>
                  <a:pt x="1535420" y="3083786"/>
                </a:lnTo>
                <a:lnTo>
                  <a:pt x="1489416" y="2905023"/>
                </a:lnTo>
                <a:lnTo>
                  <a:pt x="1435262" y="2842718"/>
                </a:lnTo>
                <a:lnTo>
                  <a:pt x="1295021" y="2981440"/>
                </a:lnTo>
                <a:lnTo>
                  <a:pt x="1218158" y="2922047"/>
                </a:lnTo>
                <a:lnTo>
                  <a:pt x="433779" y="3839392"/>
                </a:lnTo>
                <a:lnTo>
                  <a:pt x="681162" y="3867811"/>
                </a:lnTo>
                <a:close/>
              </a:path>
            </a:pathLst>
          </a:custGeom>
          <a:noFill/>
          <a:ln>
            <a:noFill/>
          </a:ln>
        </p:spPr>
      </p:pic>
      <p:pic>
        <p:nvPicPr>
          <p:cNvPr id="999" name="Google Shape;999;p32"/>
          <p:cNvPicPr preferRelativeResize="0"/>
          <p:nvPr/>
        </p:nvPicPr>
        <p:blipFill rotWithShape="1">
          <a:blip r:embed="rId13">
            <a:alphaModFix/>
          </a:blip>
          <a:srcRect l="32197" t="32521" r="37055" b="35962"/>
          <a:stretch/>
        </p:blipFill>
        <p:spPr>
          <a:xfrm rot="8157747">
            <a:off x="4734103" y="1906883"/>
            <a:ext cx="587133" cy="589752"/>
          </a:xfrm>
          <a:custGeom>
            <a:avLst/>
            <a:gdLst/>
            <a:ahLst/>
            <a:cxnLst/>
            <a:rect l="l" t="t" r="r" b="b"/>
            <a:pathLst>
              <a:path w="1213559" h="1218973" extrusionOk="0">
                <a:moveTo>
                  <a:pt x="984141" y="118150"/>
                </a:moveTo>
                <a:lnTo>
                  <a:pt x="1018123" y="128334"/>
                </a:lnTo>
                <a:lnTo>
                  <a:pt x="1023453" y="133246"/>
                </a:lnTo>
                <a:lnTo>
                  <a:pt x="1017569" y="136694"/>
                </a:lnTo>
                <a:close/>
                <a:moveTo>
                  <a:pt x="201450" y="1056922"/>
                </a:moveTo>
                <a:lnTo>
                  <a:pt x="16139" y="761123"/>
                </a:lnTo>
                <a:lnTo>
                  <a:pt x="38879" y="743367"/>
                </a:lnTo>
                <a:lnTo>
                  <a:pt x="7030" y="619608"/>
                </a:lnTo>
                <a:lnTo>
                  <a:pt x="7476" y="484606"/>
                </a:lnTo>
                <a:lnTo>
                  <a:pt x="0" y="478830"/>
                </a:lnTo>
                <a:lnTo>
                  <a:pt x="12420" y="413537"/>
                </a:lnTo>
                <a:lnTo>
                  <a:pt x="265399" y="143171"/>
                </a:lnTo>
                <a:lnTo>
                  <a:pt x="296941" y="102871"/>
                </a:lnTo>
                <a:lnTo>
                  <a:pt x="302361" y="99545"/>
                </a:lnTo>
                <a:lnTo>
                  <a:pt x="374485" y="33700"/>
                </a:lnTo>
                <a:lnTo>
                  <a:pt x="495978" y="10132"/>
                </a:lnTo>
                <a:lnTo>
                  <a:pt x="497929" y="0"/>
                </a:lnTo>
                <a:lnTo>
                  <a:pt x="665432" y="22631"/>
                </a:lnTo>
                <a:lnTo>
                  <a:pt x="963304" y="111904"/>
                </a:lnTo>
                <a:lnTo>
                  <a:pt x="1145451" y="303183"/>
                </a:lnTo>
                <a:lnTo>
                  <a:pt x="1193336" y="455071"/>
                </a:lnTo>
                <a:lnTo>
                  <a:pt x="1213559" y="478338"/>
                </a:lnTo>
                <a:lnTo>
                  <a:pt x="1184973" y="755856"/>
                </a:lnTo>
                <a:lnTo>
                  <a:pt x="1172646" y="750696"/>
                </a:lnTo>
                <a:lnTo>
                  <a:pt x="1128439" y="932148"/>
                </a:lnTo>
                <a:lnTo>
                  <a:pt x="995276" y="1098372"/>
                </a:lnTo>
                <a:lnTo>
                  <a:pt x="983859" y="1140068"/>
                </a:lnTo>
                <a:lnTo>
                  <a:pt x="457492" y="1218973"/>
                </a:lnTo>
                <a:lnTo>
                  <a:pt x="395315" y="1192502"/>
                </a:lnTo>
                <a:close/>
              </a:path>
            </a:pathLst>
          </a:custGeom>
          <a:noFill/>
          <a:ln>
            <a:noFill/>
          </a:ln>
        </p:spPr>
      </p:pic>
      <p:pic>
        <p:nvPicPr>
          <p:cNvPr id="1000" name="Google Shape;1000;p32"/>
          <p:cNvPicPr preferRelativeResize="0"/>
          <p:nvPr/>
        </p:nvPicPr>
        <p:blipFill rotWithShape="1">
          <a:blip r:embed="rId14">
            <a:alphaModFix/>
          </a:blip>
          <a:srcRect/>
          <a:stretch/>
        </p:blipFill>
        <p:spPr>
          <a:xfrm rot="8785454">
            <a:off x="5276428" y="3259149"/>
            <a:ext cx="767826" cy="752471"/>
          </a:xfrm>
          <a:custGeom>
            <a:avLst/>
            <a:gdLst/>
            <a:ahLst/>
            <a:cxnLst/>
            <a:rect l="l" t="t" r="r" b="b"/>
            <a:pathLst>
              <a:path w="3946742" h="3867811" extrusionOk="0">
                <a:moveTo>
                  <a:pt x="2505723" y="1760850"/>
                </a:moveTo>
                <a:lnTo>
                  <a:pt x="2623031" y="1692541"/>
                </a:lnTo>
                <a:lnTo>
                  <a:pt x="3910916" y="976975"/>
                </a:lnTo>
                <a:lnTo>
                  <a:pt x="3481849" y="483332"/>
                </a:lnTo>
                <a:lnTo>
                  <a:pt x="3004368" y="359893"/>
                </a:lnTo>
                <a:lnTo>
                  <a:pt x="2648054" y="627529"/>
                </a:lnTo>
                <a:lnTo>
                  <a:pt x="2759274" y="774847"/>
                </a:lnTo>
                <a:lnTo>
                  <a:pt x="2955327" y="739055"/>
                </a:lnTo>
                <a:lnTo>
                  <a:pt x="2644028" y="942325"/>
                </a:lnTo>
                <a:lnTo>
                  <a:pt x="2666918" y="1065457"/>
                </a:lnTo>
                <a:lnTo>
                  <a:pt x="2747320" y="1138600"/>
                </a:lnTo>
                <a:lnTo>
                  <a:pt x="2392121" y="1068730"/>
                </a:lnTo>
                <a:lnTo>
                  <a:pt x="2377478" y="1342273"/>
                </a:lnTo>
                <a:lnTo>
                  <a:pt x="2288299" y="1394546"/>
                </a:lnTo>
                <a:lnTo>
                  <a:pt x="2223305" y="1358490"/>
                </a:lnTo>
                <a:lnTo>
                  <a:pt x="2416181" y="1561035"/>
                </a:lnTo>
                <a:lnTo>
                  <a:pt x="2464066" y="1712923"/>
                </a:lnTo>
                <a:close/>
                <a:moveTo>
                  <a:pt x="2826675" y="3156150"/>
                </a:moveTo>
                <a:lnTo>
                  <a:pt x="2940849" y="3132633"/>
                </a:lnTo>
                <a:lnTo>
                  <a:pt x="3454609" y="3123578"/>
                </a:lnTo>
                <a:lnTo>
                  <a:pt x="3680044" y="3053834"/>
                </a:lnTo>
                <a:lnTo>
                  <a:pt x="2985627" y="2235545"/>
                </a:lnTo>
                <a:lnTo>
                  <a:pt x="2443376" y="2008548"/>
                </a:lnTo>
                <a:lnTo>
                  <a:pt x="2399169" y="2190000"/>
                </a:lnTo>
                <a:lnTo>
                  <a:pt x="2266006" y="2356224"/>
                </a:lnTo>
                <a:lnTo>
                  <a:pt x="2247866" y="2422471"/>
                </a:lnTo>
                <a:lnTo>
                  <a:pt x="2424079" y="2605846"/>
                </a:lnTo>
                <a:lnTo>
                  <a:pt x="2669494" y="2636525"/>
                </a:lnTo>
                <a:lnTo>
                  <a:pt x="2854707" y="2626981"/>
                </a:lnTo>
                <a:lnTo>
                  <a:pt x="2868235" y="2690943"/>
                </a:lnTo>
                <a:lnTo>
                  <a:pt x="2758854" y="2710295"/>
                </a:lnTo>
                <a:lnTo>
                  <a:pt x="2808842" y="2767807"/>
                </a:lnTo>
                <a:lnTo>
                  <a:pt x="2708824" y="2846328"/>
                </a:lnTo>
                <a:lnTo>
                  <a:pt x="2708378" y="2981330"/>
                </a:lnTo>
                <a:close/>
                <a:moveTo>
                  <a:pt x="0" y="3867811"/>
                </a:moveTo>
                <a:lnTo>
                  <a:pt x="0" y="2252133"/>
                </a:lnTo>
                <a:lnTo>
                  <a:pt x="644323" y="2310246"/>
                </a:lnTo>
                <a:lnTo>
                  <a:pt x="794149" y="2163193"/>
                </a:lnTo>
                <a:lnTo>
                  <a:pt x="934348" y="2218016"/>
                </a:lnTo>
                <a:lnTo>
                  <a:pt x="1008926" y="2245741"/>
                </a:lnTo>
                <a:lnTo>
                  <a:pt x="1059764" y="2226793"/>
                </a:lnTo>
                <a:lnTo>
                  <a:pt x="1214383" y="2075574"/>
                </a:lnTo>
                <a:lnTo>
                  <a:pt x="1309609" y="2001219"/>
                </a:lnTo>
                <a:lnTo>
                  <a:pt x="1277760" y="1877460"/>
                </a:lnTo>
                <a:lnTo>
                  <a:pt x="1278206" y="1742458"/>
                </a:lnTo>
                <a:lnTo>
                  <a:pt x="1021995" y="1544482"/>
                </a:lnTo>
                <a:lnTo>
                  <a:pt x="465770" y="1388526"/>
                </a:lnTo>
                <a:lnTo>
                  <a:pt x="0" y="1344304"/>
                </a:lnTo>
                <a:lnTo>
                  <a:pt x="0" y="0"/>
                </a:lnTo>
                <a:lnTo>
                  <a:pt x="732727" y="0"/>
                </a:lnTo>
                <a:lnTo>
                  <a:pt x="660972" y="257181"/>
                </a:lnTo>
                <a:lnTo>
                  <a:pt x="1330255" y="1088903"/>
                </a:lnTo>
                <a:lnTo>
                  <a:pt x="1399877" y="1034697"/>
                </a:lnTo>
                <a:lnTo>
                  <a:pt x="1435048" y="966267"/>
                </a:lnTo>
                <a:lnTo>
                  <a:pt x="1493166" y="1004093"/>
                </a:lnTo>
                <a:lnTo>
                  <a:pt x="1384391" y="1111258"/>
                </a:lnTo>
                <a:lnTo>
                  <a:pt x="1342940" y="1317659"/>
                </a:lnTo>
                <a:lnTo>
                  <a:pt x="1374637" y="1419464"/>
                </a:lnTo>
                <a:lnTo>
                  <a:pt x="1492215" y="1427693"/>
                </a:lnTo>
                <a:lnTo>
                  <a:pt x="1548400" y="1372548"/>
                </a:lnTo>
                <a:lnTo>
                  <a:pt x="1573091" y="1357397"/>
                </a:lnTo>
                <a:lnTo>
                  <a:pt x="1645215" y="1291552"/>
                </a:lnTo>
                <a:lnTo>
                  <a:pt x="1766708" y="1267984"/>
                </a:lnTo>
                <a:lnTo>
                  <a:pt x="1933774" y="400272"/>
                </a:lnTo>
                <a:lnTo>
                  <a:pt x="1070193" y="0"/>
                </a:lnTo>
                <a:lnTo>
                  <a:pt x="3946742" y="0"/>
                </a:lnTo>
                <a:lnTo>
                  <a:pt x="3946742" y="3867811"/>
                </a:lnTo>
                <a:lnTo>
                  <a:pt x="1646874" y="3867811"/>
                </a:lnTo>
                <a:lnTo>
                  <a:pt x="1906347" y="3636375"/>
                </a:lnTo>
                <a:lnTo>
                  <a:pt x="1856220" y="3259275"/>
                </a:lnTo>
                <a:lnTo>
                  <a:pt x="1909873" y="2749903"/>
                </a:lnTo>
                <a:lnTo>
                  <a:pt x="1840129" y="2524468"/>
                </a:lnTo>
                <a:lnTo>
                  <a:pt x="1599731" y="2422122"/>
                </a:lnTo>
                <a:lnTo>
                  <a:pt x="1568383" y="2870039"/>
                </a:lnTo>
                <a:lnTo>
                  <a:pt x="1708986" y="2983405"/>
                </a:lnTo>
                <a:lnTo>
                  <a:pt x="1726457" y="3119661"/>
                </a:lnTo>
                <a:lnTo>
                  <a:pt x="1535420" y="3083786"/>
                </a:lnTo>
                <a:lnTo>
                  <a:pt x="1489416" y="2905023"/>
                </a:lnTo>
                <a:lnTo>
                  <a:pt x="1435262" y="2842718"/>
                </a:lnTo>
                <a:lnTo>
                  <a:pt x="1295021" y="2981440"/>
                </a:lnTo>
                <a:lnTo>
                  <a:pt x="1218158" y="2922047"/>
                </a:lnTo>
                <a:lnTo>
                  <a:pt x="433779" y="3839392"/>
                </a:lnTo>
                <a:lnTo>
                  <a:pt x="681162" y="3867811"/>
                </a:lnTo>
                <a:close/>
              </a:path>
            </a:pathLst>
          </a:custGeom>
          <a:noFill/>
          <a:ln>
            <a:noFill/>
          </a:ln>
        </p:spPr>
      </p:pic>
      <p:pic>
        <p:nvPicPr>
          <p:cNvPr id="1001" name="Google Shape;1001;p32"/>
          <p:cNvPicPr preferRelativeResize="0"/>
          <p:nvPr/>
        </p:nvPicPr>
        <p:blipFill rotWithShape="1">
          <a:blip r:embed="rId13">
            <a:alphaModFix/>
          </a:blip>
          <a:srcRect l="32197" t="32521" r="37055" b="35962"/>
          <a:stretch/>
        </p:blipFill>
        <p:spPr>
          <a:xfrm rot="9083402">
            <a:off x="5446475" y="3404074"/>
            <a:ext cx="465578" cy="467654"/>
          </a:xfrm>
          <a:custGeom>
            <a:avLst/>
            <a:gdLst/>
            <a:ahLst/>
            <a:cxnLst/>
            <a:rect l="l" t="t" r="r" b="b"/>
            <a:pathLst>
              <a:path w="1213559" h="1218973" extrusionOk="0">
                <a:moveTo>
                  <a:pt x="984141" y="118150"/>
                </a:moveTo>
                <a:lnTo>
                  <a:pt x="1018123" y="128334"/>
                </a:lnTo>
                <a:lnTo>
                  <a:pt x="1023453" y="133246"/>
                </a:lnTo>
                <a:lnTo>
                  <a:pt x="1017569" y="136694"/>
                </a:lnTo>
                <a:close/>
                <a:moveTo>
                  <a:pt x="201450" y="1056922"/>
                </a:moveTo>
                <a:lnTo>
                  <a:pt x="16139" y="761123"/>
                </a:lnTo>
                <a:lnTo>
                  <a:pt x="38879" y="743367"/>
                </a:lnTo>
                <a:lnTo>
                  <a:pt x="7030" y="619608"/>
                </a:lnTo>
                <a:lnTo>
                  <a:pt x="7476" y="484606"/>
                </a:lnTo>
                <a:lnTo>
                  <a:pt x="0" y="478830"/>
                </a:lnTo>
                <a:lnTo>
                  <a:pt x="12420" y="413537"/>
                </a:lnTo>
                <a:lnTo>
                  <a:pt x="265399" y="143171"/>
                </a:lnTo>
                <a:lnTo>
                  <a:pt x="296941" y="102871"/>
                </a:lnTo>
                <a:lnTo>
                  <a:pt x="302361" y="99545"/>
                </a:lnTo>
                <a:lnTo>
                  <a:pt x="374485" y="33700"/>
                </a:lnTo>
                <a:lnTo>
                  <a:pt x="495978" y="10132"/>
                </a:lnTo>
                <a:lnTo>
                  <a:pt x="497929" y="0"/>
                </a:lnTo>
                <a:lnTo>
                  <a:pt x="665432" y="22631"/>
                </a:lnTo>
                <a:lnTo>
                  <a:pt x="963304" y="111904"/>
                </a:lnTo>
                <a:lnTo>
                  <a:pt x="1145451" y="303183"/>
                </a:lnTo>
                <a:lnTo>
                  <a:pt x="1193336" y="455071"/>
                </a:lnTo>
                <a:lnTo>
                  <a:pt x="1213559" y="478338"/>
                </a:lnTo>
                <a:lnTo>
                  <a:pt x="1184973" y="755856"/>
                </a:lnTo>
                <a:lnTo>
                  <a:pt x="1172646" y="750696"/>
                </a:lnTo>
                <a:lnTo>
                  <a:pt x="1128439" y="932148"/>
                </a:lnTo>
                <a:lnTo>
                  <a:pt x="995276" y="1098372"/>
                </a:lnTo>
                <a:lnTo>
                  <a:pt x="983859" y="1140068"/>
                </a:lnTo>
                <a:lnTo>
                  <a:pt x="457492" y="1218973"/>
                </a:lnTo>
                <a:lnTo>
                  <a:pt x="395315" y="1192502"/>
                </a:lnTo>
                <a:close/>
              </a:path>
            </a:pathLst>
          </a:custGeom>
          <a:noFill/>
          <a:ln>
            <a:noFill/>
          </a:ln>
        </p:spPr>
      </p:pic>
      <p:pic>
        <p:nvPicPr>
          <p:cNvPr id="1002" name="Google Shape;1002;p32"/>
          <p:cNvPicPr preferRelativeResize="0"/>
          <p:nvPr/>
        </p:nvPicPr>
        <p:blipFill rotWithShape="1">
          <a:blip r:embed="rId15">
            <a:alphaModFix/>
          </a:blip>
          <a:srcRect/>
          <a:stretch/>
        </p:blipFill>
        <p:spPr>
          <a:xfrm rot="6464316">
            <a:off x="4919380" y="3888036"/>
            <a:ext cx="687575" cy="673825"/>
          </a:xfrm>
          <a:custGeom>
            <a:avLst/>
            <a:gdLst/>
            <a:ahLst/>
            <a:cxnLst/>
            <a:rect l="l" t="t" r="r" b="b"/>
            <a:pathLst>
              <a:path w="3946742" h="3867811" extrusionOk="0">
                <a:moveTo>
                  <a:pt x="2505723" y="1760850"/>
                </a:moveTo>
                <a:lnTo>
                  <a:pt x="2623031" y="1692541"/>
                </a:lnTo>
                <a:lnTo>
                  <a:pt x="3910916" y="976975"/>
                </a:lnTo>
                <a:lnTo>
                  <a:pt x="3481849" y="483332"/>
                </a:lnTo>
                <a:lnTo>
                  <a:pt x="3004368" y="359893"/>
                </a:lnTo>
                <a:lnTo>
                  <a:pt x="2648054" y="627529"/>
                </a:lnTo>
                <a:lnTo>
                  <a:pt x="2759274" y="774847"/>
                </a:lnTo>
                <a:lnTo>
                  <a:pt x="2955327" y="739055"/>
                </a:lnTo>
                <a:lnTo>
                  <a:pt x="2644028" y="942325"/>
                </a:lnTo>
                <a:lnTo>
                  <a:pt x="2666918" y="1065457"/>
                </a:lnTo>
                <a:lnTo>
                  <a:pt x="2747320" y="1138600"/>
                </a:lnTo>
                <a:lnTo>
                  <a:pt x="2392121" y="1068730"/>
                </a:lnTo>
                <a:lnTo>
                  <a:pt x="2377478" y="1342273"/>
                </a:lnTo>
                <a:lnTo>
                  <a:pt x="2288299" y="1394546"/>
                </a:lnTo>
                <a:lnTo>
                  <a:pt x="2223305" y="1358490"/>
                </a:lnTo>
                <a:lnTo>
                  <a:pt x="2416181" y="1561035"/>
                </a:lnTo>
                <a:lnTo>
                  <a:pt x="2464066" y="1712923"/>
                </a:lnTo>
                <a:close/>
                <a:moveTo>
                  <a:pt x="2826675" y="3156150"/>
                </a:moveTo>
                <a:lnTo>
                  <a:pt x="2940849" y="3132633"/>
                </a:lnTo>
                <a:lnTo>
                  <a:pt x="3454609" y="3123578"/>
                </a:lnTo>
                <a:lnTo>
                  <a:pt x="3680044" y="3053834"/>
                </a:lnTo>
                <a:lnTo>
                  <a:pt x="2985627" y="2235545"/>
                </a:lnTo>
                <a:lnTo>
                  <a:pt x="2443376" y="2008548"/>
                </a:lnTo>
                <a:lnTo>
                  <a:pt x="2399169" y="2190000"/>
                </a:lnTo>
                <a:lnTo>
                  <a:pt x="2266006" y="2356224"/>
                </a:lnTo>
                <a:lnTo>
                  <a:pt x="2247866" y="2422471"/>
                </a:lnTo>
                <a:lnTo>
                  <a:pt x="2424079" y="2605846"/>
                </a:lnTo>
                <a:lnTo>
                  <a:pt x="2669494" y="2636525"/>
                </a:lnTo>
                <a:lnTo>
                  <a:pt x="2854707" y="2626981"/>
                </a:lnTo>
                <a:lnTo>
                  <a:pt x="2868235" y="2690943"/>
                </a:lnTo>
                <a:lnTo>
                  <a:pt x="2758854" y="2710295"/>
                </a:lnTo>
                <a:lnTo>
                  <a:pt x="2808842" y="2767807"/>
                </a:lnTo>
                <a:lnTo>
                  <a:pt x="2708824" y="2846328"/>
                </a:lnTo>
                <a:lnTo>
                  <a:pt x="2708378" y="2981330"/>
                </a:lnTo>
                <a:close/>
                <a:moveTo>
                  <a:pt x="0" y="3867811"/>
                </a:moveTo>
                <a:lnTo>
                  <a:pt x="0" y="2252133"/>
                </a:lnTo>
                <a:lnTo>
                  <a:pt x="644323" y="2310246"/>
                </a:lnTo>
                <a:lnTo>
                  <a:pt x="794149" y="2163193"/>
                </a:lnTo>
                <a:lnTo>
                  <a:pt x="934348" y="2218016"/>
                </a:lnTo>
                <a:lnTo>
                  <a:pt x="1008926" y="2245741"/>
                </a:lnTo>
                <a:lnTo>
                  <a:pt x="1059764" y="2226793"/>
                </a:lnTo>
                <a:lnTo>
                  <a:pt x="1214383" y="2075574"/>
                </a:lnTo>
                <a:lnTo>
                  <a:pt x="1309609" y="2001219"/>
                </a:lnTo>
                <a:lnTo>
                  <a:pt x="1277760" y="1877460"/>
                </a:lnTo>
                <a:lnTo>
                  <a:pt x="1278206" y="1742458"/>
                </a:lnTo>
                <a:lnTo>
                  <a:pt x="1021995" y="1544482"/>
                </a:lnTo>
                <a:lnTo>
                  <a:pt x="465770" y="1388526"/>
                </a:lnTo>
                <a:lnTo>
                  <a:pt x="0" y="1344304"/>
                </a:lnTo>
                <a:lnTo>
                  <a:pt x="0" y="0"/>
                </a:lnTo>
                <a:lnTo>
                  <a:pt x="732727" y="0"/>
                </a:lnTo>
                <a:lnTo>
                  <a:pt x="660972" y="257181"/>
                </a:lnTo>
                <a:lnTo>
                  <a:pt x="1330255" y="1088903"/>
                </a:lnTo>
                <a:lnTo>
                  <a:pt x="1399877" y="1034697"/>
                </a:lnTo>
                <a:lnTo>
                  <a:pt x="1435048" y="966267"/>
                </a:lnTo>
                <a:lnTo>
                  <a:pt x="1493166" y="1004093"/>
                </a:lnTo>
                <a:lnTo>
                  <a:pt x="1384391" y="1111258"/>
                </a:lnTo>
                <a:lnTo>
                  <a:pt x="1342940" y="1317659"/>
                </a:lnTo>
                <a:lnTo>
                  <a:pt x="1374637" y="1419464"/>
                </a:lnTo>
                <a:lnTo>
                  <a:pt x="1492215" y="1427693"/>
                </a:lnTo>
                <a:lnTo>
                  <a:pt x="1548400" y="1372548"/>
                </a:lnTo>
                <a:lnTo>
                  <a:pt x="1573091" y="1357397"/>
                </a:lnTo>
                <a:lnTo>
                  <a:pt x="1645215" y="1291552"/>
                </a:lnTo>
                <a:lnTo>
                  <a:pt x="1766708" y="1267984"/>
                </a:lnTo>
                <a:lnTo>
                  <a:pt x="1933774" y="400272"/>
                </a:lnTo>
                <a:lnTo>
                  <a:pt x="1070193" y="0"/>
                </a:lnTo>
                <a:lnTo>
                  <a:pt x="3946742" y="0"/>
                </a:lnTo>
                <a:lnTo>
                  <a:pt x="3946742" y="3867811"/>
                </a:lnTo>
                <a:lnTo>
                  <a:pt x="1646874" y="3867811"/>
                </a:lnTo>
                <a:lnTo>
                  <a:pt x="1906347" y="3636375"/>
                </a:lnTo>
                <a:lnTo>
                  <a:pt x="1856220" y="3259275"/>
                </a:lnTo>
                <a:lnTo>
                  <a:pt x="1909873" y="2749903"/>
                </a:lnTo>
                <a:lnTo>
                  <a:pt x="1840129" y="2524468"/>
                </a:lnTo>
                <a:lnTo>
                  <a:pt x="1599731" y="2422122"/>
                </a:lnTo>
                <a:lnTo>
                  <a:pt x="1568383" y="2870039"/>
                </a:lnTo>
                <a:lnTo>
                  <a:pt x="1708986" y="2983405"/>
                </a:lnTo>
                <a:lnTo>
                  <a:pt x="1726457" y="3119661"/>
                </a:lnTo>
                <a:lnTo>
                  <a:pt x="1535420" y="3083786"/>
                </a:lnTo>
                <a:lnTo>
                  <a:pt x="1489416" y="2905023"/>
                </a:lnTo>
                <a:lnTo>
                  <a:pt x="1435262" y="2842718"/>
                </a:lnTo>
                <a:lnTo>
                  <a:pt x="1295021" y="2981440"/>
                </a:lnTo>
                <a:lnTo>
                  <a:pt x="1218158" y="2922047"/>
                </a:lnTo>
                <a:lnTo>
                  <a:pt x="433779" y="3839392"/>
                </a:lnTo>
                <a:lnTo>
                  <a:pt x="681162" y="3867811"/>
                </a:lnTo>
                <a:close/>
              </a:path>
            </a:pathLst>
          </a:custGeom>
          <a:noFill/>
          <a:ln>
            <a:noFill/>
          </a:ln>
        </p:spPr>
      </p:pic>
      <p:pic>
        <p:nvPicPr>
          <p:cNvPr id="1003" name="Google Shape;1003;p32"/>
          <p:cNvPicPr preferRelativeResize="0"/>
          <p:nvPr/>
        </p:nvPicPr>
        <p:blipFill rotWithShape="1">
          <a:blip r:embed="rId16">
            <a:alphaModFix/>
          </a:blip>
          <a:srcRect l="32197" t="32521" r="37055" b="35962"/>
          <a:stretch/>
        </p:blipFill>
        <p:spPr>
          <a:xfrm rot="6762264">
            <a:off x="5069343" y="4006727"/>
            <a:ext cx="416918" cy="418776"/>
          </a:xfrm>
          <a:custGeom>
            <a:avLst/>
            <a:gdLst/>
            <a:ahLst/>
            <a:cxnLst/>
            <a:rect l="l" t="t" r="r" b="b"/>
            <a:pathLst>
              <a:path w="1213559" h="1218973" extrusionOk="0">
                <a:moveTo>
                  <a:pt x="984141" y="118150"/>
                </a:moveTo>
                <a:lnTo>
                  <a:pt x="1018123" y="128334"/>
                </a:lnTo>
                <a:lnTo>
                  <a:pt x="1023453" y="133246"/>
                </a:lnTo>
                <a:lnTo>
                  <a:pt x="1017569" y="136694"/>
                </a:lnTo>
                <a:close/>
                <a:moveTo>
                  <a:pt x="201450" y="1056922"/>
                </a:moveTo>
                <a:lnTo>
                  <a:pt x="16139" y="761123"/>
                </a:lnTo>
                <a:lnTo>
                  <a:pt x="38879" y="743367"/>
                </a:lnTo>
                <a:lnTo>
                  <a:pt x="7030" y="619608"/>
                </a:lnTo>
                <a:lnTo>
                  <a:pt x="7476" y="484606"/>
                </a:lnTo>
                <a:lnTo>
                  <a:pt x="0" y="478830"/>
                </a:lnTo>
                <a:lnTo>
                  <a:pt x="12420" y="413537"/>
                </a:lnTo>
                <a:lnTo>
                  <a:pt x="265399" y="143171"/>
                </a:lnTo>
                <a:lnTo>
                  <a:pt x="296941" y="102871"/>
                </a:lnTo>
                <a:lnTo>
                  <a:pt x="302361" y="99545"/>
                </a:lnTo>
                <a:lnTo>
                  <a:pt x="374485" y="33700"/>
                </a:lnTo>
                <a:lnTo>
                  <a:pt x="495978" y="10132"/>
                </a:lnTo>
                <a:lnTo>
                  <a:pt x="497929" y="0"/>
                </a:lnTo>
                <a:lnTo>
                  <a:pt x="665432" y="22631"/>
                </a:lnTo>
                <a:lnTo>
                  <a:pt x="963304" y="111904"/>
                </a:lnTo>
                <a:lnTo>
                  <a:pt x="1145451" y="303183"/>
                </a:lnTo>
                <a:lnTo>
                  <a:pt x="1193336" y="455071"/>
                </a:lnTo>
                <a:lnTo>
                  <a:pt x="1213559" y="478338"/>
                </a:lnTo>
                <a:lnTo>
                  <a:pt x="1184973" y="755856"/>
                </a:lnTo>
                <a:lnTo>
                  <a:pt x="1172646" y="750696"/>
                </a:lnTo>
                <a:lnTo>
                  <a:pt x="1128439" y="932148"/>
                </a:lnTo>
                <a:lnTo>
                  <a:pt x="995276" y="1098372"/>
                </a:lnTo>
                <a:lnTo>
                  <a:pt x="983859" y="1140068"/>
                </a:lnTo>
                <a:lnTo>
                  <a:pt x="457492" y="1218973"/>
                </a:lnTo>
                <a:lnTo>
                  <a:pt x="395315" y="1192502"/>
                </a:lnTo>
                <a:close/>
              </a:path>
            </a:pathLst>
          </a:custGeom>
          <a:noFill/>
          <a:ln>
            <a:noFill/>
          </a:ln>
        </p:spPr>
      </p:pic>
      <p:pic>
        <p:nvPicPr>
          <p:cNvPr id="1004" name="Google Shape;1004;p32"/>
          <p:cNvPicPr preferRelativeResize="0"/>
          <p:nvPr/>
        </p:nvPicPr>
        <p:blipFill rotWithShape="1">
          <a:blip r:embed="rId17">
            <a:alphaModFix/>
          </a:blip>
          <a:srcRect/>
          <a:stretch/>
        </p:blipFill>
        <p:spPr>
          <a:xfrm rot="7859799">
            <a:off x="2287878" y="2365829"/>
            <a:ext cx="1182816" cy="1159161"/>
          </a:xfrm>
          <a:prstGeom prst="rect">
            <a:avLst/>
          </a:prstGeom>
          <a:noFill/>
          <a:ln>
            <a:noFill/>
          </a:ln>
        </p:spPr>
      </p:pic>
      <p:pic>
        <p:nvPicPr>
          <p:cNvPr id="1005" name="Google Shape;1005;p32"/>
          <p:cNvPicPr preferRelativeResize="0"/>
          <p:nvPr/>
        </p:nvPicPr>
        <p:blipFill rotWithShape="1">
          <a:blip r:embed="rId18">
            <a:alphaModFix/>
          </a:blip>
          <a:srcRect/>
          <a:stretch/>
        </p:blipFill>
        <p:spPr>
          <a:xfrm rot="7859799">
            <a:off x="3559008" y="2757906"/>
            <a:ext cx="759446" cy="744258"/>
          </a:xfrm>
          <a:prstGeom prst="rect">
            <a:avLst/>
          </a:prstGeom>
          <a:noFill/>
          <a:ln>
            <a:noFill/>
          </a:ln>
        </p:spPr>
      </p:pic>
    </p:spTree>
    <p:extLst>
      <p:ext uri="{BB962C8B-B14F-4D97-AF65-F5344CB8AC3E}">
        <p14:creationId xmlns:p14="http://schemas.microsoft.com/office/powerpoint/2010/main" val="189318394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5"/>
                                        </p:tgtEl>
                                        <p:attrNameLst>
                                          <p:attrName>style.visibility</p:attrName>
                                        </p:attrNameLst>
                                      </p:cBhvr>
                                      <p:to>
                                        <p:strVal val="visible"/>
                                      </p:to>
                                    </p:set>
                                    <p:animEffect transition="in" filter="fade">
                                      <p:cBhvr>
                                        <p:cTn id="7" dur="500"/>
                                        <p:tgtEl>
                                          <p:spTgt spid="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426720" y="2708920"/>
            <a:ext cx="11463064" cy="1362075"/>
          </a:xfrm>
          <a:prstGeom prst="rect">
            <a:avLst/>
          </a:prstGeom>
          <a:noFill/>
          <a:ln>
            <a:noFill/>
          </a:ln>
        </p:spPr>
        <p:txBody>
          <a:bodyPr spcFirstLastPara="1" wrap="square" lIns="0" tIns="45700" rIns="91425" bIns="45700" anchor="b" anchorCtr="0">
            <a:noAutofit/>
          </a:bodyPr>
          <a:lstStyle/>
          <a:p>
            <a:pPr lvl="0">
              <a:buSzPts val="3200"/>
            </a:pPr>
            <a:r>
              <a:rPr lang="en-GB" sz="3200" i="1" dirty="0">
                <a:sym typeface="Arial"/>
              </a:rPr>
              <a:t>Definition of MS:</a:t>
            </a:r>
            <a:br>
              <a:rPr lang="en-GB" sz="3200" i="1" dirty="0">
                <a:sym typeface="Arial"/>
              </a:rPr>
            </a:br>
            <a:r>
              <a:rPr lang="en-GB" sz="1050" i="1" dirty="0">
                <a:sym typeface="Arial"/>
              </a:rPr>
              <a:t/>
            </a:r>
            <a:br>
              <a:rPr lang="en-GB" sz="1050" i="1" dirty="0">
                <a:sym typeface="Arial"/>
              </a:rPr>
            </a:br>
            <a:r>
              <a:rPr lang="en-GB" sz="2400" dirty="0"/>
              <a:t>MS is a chronic, immune-mediated disease of the CNS characterised by inflammation, demyelination and degenerative changes, leading to neurological symptoms and accumulating disability</a:t>
            </a:r>
            <a:r>
              <a:rPr lang="en-GB" sz="2400" b="0" baseline="30000" dirty="0"/>
              <a:t>1,2</a:t>
            </a:r>
            <a:endParaRPr b="0" baseline="30000" dirty="0"/>
          </a:p>
        </p:txBody>
      </p:sp>
      <p:sp>
        <p:nvSpPr>
          <p:cNvPr id="7" name="Google Shape;155;p6"/>
          <p:cNvSpPr txBox="1">
            <a:spLocks/>
          </p:cNvSpPr>
          <p:nvPr/>
        </p:nvSpPr>
        <p:spPr>
          <a:xfrm>
            <a:off x="609600" y="6099621"/>
            <a:ext cx="9014792" cy="463104"/>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Imago" pitchFamily="2" charset="0"/>
                <a:ea typeface="Imago"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900"/>
            </a:pPr>
            <a:r>
              <a:rPr lang="en-GB" sz="900" dirty="0">
                <a:solidFill>
                  <a:srgbClr val="3F3F3F"/>
                </a:solidFill>
              </a:rPr>
              <a:t>CNS, central nervous system.</a:t>
            </a:r>
            <a:br>
              <a:rPr lang="en-GB" sz="900" dirty="0">
                <a:solidFill>
                  <a:srgbClr val="3F3F3F"/>
                </a:solidFill>
              </a:rPr>
            </a:br>
            <a:r>
              <a:rPr lang="en-GB" sz="900" dirty="0">
                <a:solidFill>
                  <a:srgbClr val="3F3F3F"/>
                </a:solidFill>
              </a:rPr>
              <a:t>1. </a:t>
            </a:r>
            <a:r>
              <a:rPr lang="en-GB" sz="900" dirty="0" err="1">
                <a:solidFill>
                  <a:srgbClr val="3F3F3F"/>
                </a:solidFill>
              </a:rPr>
              <a:t>Montalban</a:t>
            </a:r>
            <a:r>
              <a:rPr lang="en-GB" sz="900" dirty="0">
                <a:solidFill>
                  <a:srgbClr val="3F3F3F"/>
                </a:solidFill>
              </a:rPr>
              <a:t> X. </a:t>
            </a:r>
            <a:r>
              <a:rPr lang="en-GB" sz="900" i="1" dirty="0">
                <a:solidFill>
                  <a:srgbClr val="3F3F3F"/>
                </a:solidFill>
              </a:rPr>
              <a:t>et al. </a:t>
            </a:r>
            <a:r>
              <a:rPr lang="en-GB" sz="900" i="1" dirty="0" err="1">
                <a:solidFill>
                  <a:srgbClr val="3F3F3F"/>
                </a:solidFill>
              </a:rPr>
              <a:t>Mult</a:t>
            </a:r>
            <a:r>
              <a:rPr lang="en-GB" sz="900" i="1" dirty="0">
                <a:solidFill>
                  <a:srgbClr val="3F3F3F"/>
                </a:solidFill>
              </a:rPr>
              <a:t> </a:t>
            </a:r>
            <a:r>
              <a:rPr lang="en-GB" sz="900" i="1" dirty="0" err="1">
                <a:solidFill>
                  <a:srgbClr val="3F3F3F"/>
                </a:solidFill>
              </a:rPr>
              <a:t>Scler</a:t>
            </a:r>
            <a:r>
              <a:rPr lang="en-GB" sz="900" i="1" dirty="0">
                <a:solidFill>
                  <a:srgbClr val="3F3F3F"/>
                </a:solidFill>
              </a:rPr>
              <a:t>. </a:t>
            </a:r>
            <a:r>
              <a:rPr lang="en-GB" sz="900" dirty="0">
                <a:solidFill>
                  <a:srgbClr val="3F3F3F"/>
                </a:solidFill>
              </a:rPr>
              <a:t>2018;24:96–120;</a:t>
            </a:r>
            <a:br>
              <a:rPr lang="en-GB" sz="900" dirty="0">
                <a:solidFill>
                  <a:srgbClr val="3F3F3F"/>
                </a:solidFill>
              </a:rPr>
            </a:br>
            <a:r>
              <a:rPr lang="en-GB" sz="900" dirty="0">
                <a:solidFill>
                  <a:srgbClr val="3F3F3F"/>
                </a:solidFill>
              </a:rPr>
              <a:t>2. Practice guideline: Disease-modifying therapies for adults with multiple sclerosis. </a:t>
            </a:r>
            <a:r>
              <a:rPr lang="en-GB" sz="900" dirty="0">
                <a:hlinkClick r:id="rId3"/>
              </a:rPr>
              <a:t>https://www.aan.com/Guidelines/home/GetGuidelineContent/904</a:t>
            </a:r>
            <a:r>
              <a:rPr lang="en-GB" sz="900" dirty="0">
                <a:solidFill>
                  <a:srgbClr val="3F3F3F"/>
                </a:solidFill>
              </a:rPr>
              <a:t>. Accessed January 2020</a:t>
            </a:r>
            <a:r>
              <a:rPr lang="en-GB" sz="900" dirty="0"/>
              <a: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609600" y="152400"/>
            <a:ext cx="11208026"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MS is a chronic, neuroinflammatory, neurodegenerative disease of the CNS</a:t>
            </a:r>
            <a:endParaRPr dirty="0"/>
          </a:p>
        </p:txBody>
      </p:sp>
      <p:sp>
        <p:nvSpPr>
          <p:cNvPr id="154" name="Google Shape;154;p6"/>
          <p:cNvSpPr txBox="1">
            <a:spLocks noGrp="1"/>
          </p:cNvSpPr>
          <p:nvPr>
            <p:ph type="body" idx="1"/>
          </p:nvPr>
        </p:nvSpPr>
        <p:spPr>
          <a:xfrm>
            <a:off x="609599" y="1196752"/>
            <a:ext cx="7610061" cy="1754545"/>
          </a:xfrm>
          <a:prstGeom prst="rect">
            <a:avLst/>
          </a:prstGeom>
          <a:noFill/>
          <a:ln>
            <a:noFill/>
          </a:ln>
        </p:spPr>
        <p:txBody>
          <a:bodyPr spcFirstLastPara="1" wrap="square" lIns="0" tIns="45700" rIns="91425" bIns="45700" anchor="t" anchorCtr="0">
            <a:noAutofit/>
          </a:bodyPr>
          <a:lstStyle/>
          <a:p>
            <a:pPr marL="212725" lvl="0" indent="-212725" algn="l" rtl="0">
              <a:spcBef>
                <a:spcPts val="0"/>
              </a:spcBef>
              <a:spcAft>
                <a:spcPts val="0"/>
              </a:spcAft>
              <a:buClr>
                <a:schemeClr val="dk1"/>
              </a:buClr>
              <a:buSzPts val="2000"/>
              <a:buChar char="•"/>
            </a:pPr>
            <a:r>
              <a:rPr lang="en-GB" sz="1800" dirty="0"/>
              <a:t>MS was first defined clinically in 1868 by Jean-Martin Charcot, the “Father of Neurology”, who described cadavers showing signs of </a:t>
            </a:r>
            <a:r>
              <a:rPr lang="en-GB" sz="1800" i="1" dirty="0"/>
              <a:t>la </a:t>
            </a:r>
            <a:r>
              <a:rPr lang="en-GB" sz="1800" i="1" dirty="0" err="1"/>
              <a:t>sclérose</a:t>
            </a:r>
            <a:r>
              <a:rPr lang="en-GB" sz="1800" i="1" dirty="0"/>
              <a:t> </a:t>
            </a:r>
            <a:r>
              <a:rPr lang="en-GB" sz="1800" i="1" dirty="0" err="1"/>
              <a:t>en</a:t>
            </a:r>
            <a:r>
              <a:rPr lang="en-GB" sz="1800" i="1" dirty="0"/>
              <a:t> plaques </a:t>
            </a:r>
            <a:r>
              <a:rPr lang="en-GB" sz="1800" dirty="0"/>
              <a:t>– scarring of the nerves</a:t>
            </a:r>
            <a:r>
              <a:rPr lang="en-GB" sz="1800" baseline="30000" dirty="0"/>
              <a:t>1</a:t>
            </a:r>
            <a:endParaRPr sz="1800" dirty="0"/>
          </a:p>
          <a:p>
            <a:pPr marL="212725" lvl="0" indent="-212725" algn="l" rtl="0">
              <a:spcBef>
                <a:spcPts val="1800"/>
              </a:spcBef>
              <a:spcAft>
                <a:spcPts val="0"/>
              </a:spcAft>
              <a:buClr>
                <a:schemeClr val="dk1"/>
              </a:buClr>
              <a:buSzPts val="2000"/>
              <a:buChar char="•"/>
            </a:pPr>
            <a:r>
              <a:rPr lang="en-GB" sz="1800" dirty="0"/>
              <a:t>Charcot was the first person to diagnose MS in a living patient and developed a crude diagnostic triad:</a:t>
            </a:r>
            <a:r>
              <a:rPr lang="en-GB" sz="1800" baseline="30000" dirty="0"/>
              <a:t>1</a:t>
            </a:r>
          </a:p>
        </p:txBody>
      </p:sp>
      <p:sp>
        <p:nvSpPr>
          <p:cNvPr id="155" name="Google Shape;155;p6"/>
          <p:cNvSpPr txBox="1">
            <a:spLocks noGrp="1"/>
          </p:cNvSpPr>
          <p:nvPr>
            <p:ph type="body" idx="2"/>
          </p:nvPr>
        </p:nvSpPr>
        <p:spPr>
          <a:xfrm>
            <a:off x="609600" y="6093296"/>
            <a:ext cx="9014792" cy="463104"/>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1"/>
              </a:buClr>
              <a:buSzPts val="900"/>
              <a:buNone/>
            </a:pPr>
            <a:r>
              <a:rPr lang="en-GB" dirty="0"/>
              <a:t>CNS, central nervous system.</a:t>
            </a:r>
            <a:br>
              <a:rPr lang="en-GB" dirty="0"/>
            </a:br>
            <a:r>
              <a:rPr lang="en-GB" dirty="0"/>
              <a:t>1. Kumar DR, </a:t>
            </a:r>
            <a:r>
              <a:rPr lang="en-GB" i="1" dirty="0"/>
              <a:t>et al</a:t>
            </a:r>
            <a:r>
              <a:rPr lang="en-GB" dirty="0"/>
              <a:t>. </a:t>
            </a:r>
            <a:r>
              <a:rPr lang="en-GB" i="1" dirty="0"/>
              <a:t>Clin Med Res</a:t>
            </a:r>
            <a:r>
              <a:rPr lang="en-GB" dirty="0"/>
              <a:t>. 2011;9:46–9; 2. Serra A, </a:t>
            </a:r>
            <a:r>
              <a:rPr lang="en-GB" i="1" dirty="0"/>
              <a:t>et al</a:t>
            </a:r>
            <a:r>
              <a:rPr lang="en-GB" dirty="0"/>
              <a:t>. </a:t>
            </a:r>
            <a:r>
              <a:rPr lang="en-GB" i="1" dirty="0"/>
              <a:t>Front Neurol</a:t>
            </a:r>
            <a:r>
              <a:rPr lang="en-GB" dirty="0"/>
              <a:t>. 2018;9:31; 3. Koch M, </a:t>
            </a:r>
            <a:r>
              <a:rPr lang="en-GB" i="1" dirty="0"/>
              <a:t>et al. J Neurol</a:t>
            </a:r>
            <a:r>
              <a:rPr lang="en-GB" dirty="0"/>
              <a:t>. 2007;254:133–45; </a:t>
            </a:r>
            <a:br>
              <a:rPr lang="en-GB" dirty="0"/>
            </a:br>
            <a:r>
              <a:rPr lang="en-GB" dirty="0"/>
              <a:t>4. </a:t>
            </a:r>
            <a:r>
              <a:rPr lang="en-GB" dirty="0" err="1"/>
              <a:t>Hartelius</a:t>
            </a:r>
            <a:r>
              <a:rPr lang="en-GB" dirty="0"/>
              <a:t> L, Nord L. </a:t>
            </a:r>
            <a:r>
              <a:rPr lang="en-GB" i="1" dirty="0"/>
              <a:t>Folia </a:t>
            </a:r>
            <a:r>
              <a:rPr lang="en-GB" i="1" dirty="0" err="1"/>
              <a:t>Phoniatr</a:t>
            </a:r>
            <a:r>
              <a:rPr lang="en-GB" i="1" dirty="0"/>
              <a:t> </a:t>
            </a:r>
            <a:r>
              <a:rPr lang="en-GB" i="1" dirty="0" err="1"/>
              <a:t>Logop</a:t>
            </a:r>
            <a:r>
              <a:rPr lang="en-GB" dirty="0"/>
              <a:t>. 2000;52:228–38</a:t>
            </a:r>
            <a:endParaRPr dirty="0"/>
          </a:p>
        </p:txBody>
      </p:sp>
      <p:pic>
        <p:nvPicPr>
          <p:cNvPr id="156" name="Google Shape;156;p6"/>
          <p:cNvPicPr preferRelativeResize="0"/>
          <p:nvPr/>
        </p:nvPicPr>
        <p:blipFill rotWithShape="1">
          <a:blip r:embed="rId3">
            <a:alphaModFix/>
          </a:blip>
          <a:srcRect/>
          <a:stretch/>
        </p:blipFill>
        <p:spPr>
          <a:xfrm>
            <a:off x="8189710" y="1517517"/>
            <a:ext cx="3443426" cy="4242793"/>
          </a:xfrm>
          <a:prstGeom prst="rect">
            <a:avLst/>
          </a:prstGeom>
          <a:noFill/>
          <a:ln>
            <a:noFill/>
          </a:ln>
        </p:spPr>
      </p:pic>
      <p:sp>
        <p:nvSpPr>
          <p:cNvPr id="157" name="Google Shape;157;p6"/>
          <p:cNvSpPr txBox="1"/>
          <p:nvPr/>
        </p:nvSpPr>
        <p:spPr>
          <a:xfrm>
            <a:off x="8643418" y="1196752"/>
            <a:ext cx="253601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600"/>
              <a:buFont typeface="Arial"/>
              <a:buNone/>
            </a:pPr>
            <a:r>
              <a:rPr lang="en-GB" sz="1600" b="1" u="none" strike="noStrike" cap="none" dirty="0">
                <a:solidFill>
                  <a:srgbClr val="3F3F3F"/>
                </a:solidFill>
                <a:latin typeface="Imago" pitchFamily="2" charset="0"/>
                <a:sym typeface="Arial"/>
              </a:rPr>
              <a:t>Jean-Martin Charcot</a:t>
            </a:r>
            <a:r>
              <a:rPr lang="en-GB" sz="1600" b="1" u="none" strike="noStrike" cap="none" baseline="30000" dirty="0">
                <a:solidFill>
                  <a:srgbClr val="3F3F3F"/>
                </a:solidFill>
                <a:latin typeface="Imago" pitchFamily="2" charset="0"/>
                <a:sym typeface="Arial"/>
              </a:rPr>
              <a:t>1</a:t>
            </a:r>
            <a:endParaRPr dirty="0">
              <a:latin typeface="Imago" pitchFamily="2" charset="0"/>
            </a:endParaRPr>
          </a:p>
        </p:txBody>
      </p:sp>
      <p:sp>
        <p:nvSpPr>
          <p:cNvPr id="2" name="Rectangle 1">
            <a:extLst>
              <a:ext uri="{FF2B5EF4-FFF2-40B4-BE49-F238E27FC236}">
                <a16:creationId xmlns:a16="http://schemas.microsoft.com/office/drawing/2014/main" id="{AF21525B-34FC-4D7E-93F2-5FC6B4A7CC20}"/>
              </a:ext>
            </a:extLst>
          </p:cNvPr>
          <p:cNvSpPr/>
          <p:nvPr/>
        </p:nvSpPr>
        <p:spPr>
          <a:xfrm>
            <a:off x="937067" y="2951297"/>
            <a:ext cx="6984420" cy="413756"/>
          </a:xfrm>
          <a:prstGeom prst="rect">
            <a:avLst/>
          </a:prstGeom>
          <a:solidFill>
            <a:schemeClr val="bg2"/>
          </a:solidFill>
        </p:spPr>
        <p:txBody>
          <a:bodyPr wrap="square" lIns="72000" rIns="36000" anchor="ctr">
            <a:noAutofit/>
          </a:bodyPr>
          <a:lstStyle/>
          <a:p>
            <a:pPr marL="268288" lvl="1" indent="-268288">
              <a:spcBef>
                <a:spcPts val="600"/>
              </a:spcBef>
              <a:buClr>
                <a:schemeClr val="bg1"/>
              </a:buClr>
              <a:buSzPct val="100000"/>
              <a:buFont typeface="Arial"/>
              <a:buAutoNum type="arabicPeriod"/>
            </a:pPr>
            <a:r>
              <a:rPr lang="en-GB" sz="1600" b="1" dirty="0">
                <a:solidFill>
                  <a:schemeClr val="bg1"/>
                </a:solidFill>
                <a:latin typeface="Imago" pitchFamily="2" charset="0"/>
              </a:rPr>
              <a:t>Nystagmus</a:t>
            </a:r>
            <a:r>
              <a:rPr lang="en-GB" sz="1600" dirty="0">
                <a:solidFill>
                  <a:schemeClr val="bg1"/>
                </a:solidFill>
                <a:latin typeface="Imago" pitchFamily="2" charset="0"/>
              </a:rPr>
              <a:t> (involuntary, rapid movements of the eyes)</a:t>
            </a:r>
            <a:r>
              <a:rPr lang="en-GB" sz="1600" baseline="30000" dirty="0">
                <a:solidFill>
                  <a:schemeClr val="bg1"/>
                </a:solidFill>
                <a:latin typeface="Imago" pitchFamily="2" charset="0"/>
              </a:rPr>
              <a:t>2</a:t>
            </a:r>
            <a:endParaRPr lang="en-GB" sz="1600" dirty="0">
              <a:solidFill>
                <a:schemeClr val="bg1"/>
              </a:solidFill>
              <a:latin typeface="Imago" pitchFamily="2" charset="0"/>
            </a:endParaRPr>
          </a:p>
        </p:txBody>
      </p:sp>
      <p:sp>
        <p:nvSpPr>
          <p:cNvPr id="9" name="Rectangle 8">
            <a:extLst>
              <a:ext uri="{FF2B5EF4-FFF2-40B4-BE49-F238E27FC236}">
                <a16:creationId xmlns:a16="http://schemas.microsoft.com/office/drawing/2014/main" id="{1EC552F4-2BA0-4B6E-984B-F717A844ED21}"/>
              </a:ext>
            </a:extLst>
          </p:cNvPr>
          <p:cNvSpPr/>
          <p:nvPr/>
        </p:nvSpPr>
        <p:spPr>
          <a:xfrm>
            <a:off x="937067" y="3514748"/>
            <a:ext cx="6984420" cy="413756"/>
          </a:xfrm>
          <a:prstGeom prst="rect">
            <a:avLst/>
          </a:prstGeom>
          <a:solidFill>
            <a:schemeClr val="bg2"/>
          </a:solidFill>
        </p:spPr>
        <p:txBody>
          <a:bodyPr wrap="square" lIns="72000" rIns="36000" anchor="ctr">
            <a:noAutofit/>
          </a:bodyPr>
          <a:lstStyle/>
          <a:p>
            <a:pPr marL="268288" lvl="1" indent="-268288">
              <a:spcBef>
                <a:spcPts val="600"/>
              </a:spcBef>
              <a:buClr>
                <a:schemeClr val="bg1"/>
              </a:buClr>
              <a:buSzPct val="100000"/>
              <a:buFont typeface="+mj-lt"/>
              <a:buAutoNum type="arabicPeriod" startAt="2"/>
            </a:pPr>
            <a:r>
              <a:rPr lang="en-GB" sz="1600" b="1" dirty="0">
                <a:solidFill>
                  <a:schemeClr val="bg1"/>
                </a:solidFill>
                <a:latin typeface="Imago" pitchFamily="2" charset="0"/>
              </a:rPr>
              <a:t>Intention tremor </a:t>
            </a:r>
            <a:r>
              <a:rPr lang="en-GB" sz="1600" dirty="0">
                <a:solidFill>
                  <a:schemeClr val="bg1"/>
                </a:solidFill>
                <a:latin typeface="Imago" pitchFamily="2" charset="0"/>
              </a:rPr>
              <a:t>(tremor occurring during target-directed movement)</a:t>
            </a:r>
            <a:r>
              <a:rPr lang="en-GB" sz="1600" baseline="30000" dirty="0">
                <a:solidFill>
                  <a:schemeClr val="bg1"/>
                </a:solidFill>
                <a:latin typeface="Imago" pitchFamily="2" charset="0"/>
              </a:rPr>
              <a:t>3</a:t>
            </a:r>
          </a:p>
        </p:txBody>
      </p:sp>
      <p:sp>
        <p:nvSpPr>
          <p:cNvPr id="10" name="Rectangle 9">
            <a:extLst>
              <a:ext uri="{FF2B5EF4-FFF2-40B4-BE49-F238E27FC236}">
                <a16:creationId xmlns:a16="http://schemas.microsoft.com/office/drawing/2014/main" id="{BE78BB2E-5272-4A76-B105-9929E104AFE3}"/>
              </a:ext>
            </a:extLst>
          </p:cNvPr>
          <p:cNvSpPr/>
          <p:nvPr/>
        </p:nvSpPr>
        <p:spPr>
          <a:xfrm>
            <a:off x="937067" y="4078199"/>
            <a:ext cx="6984420" cy="413756"/>
          </a:xfrm>
          <a:prstGeom prst="rect">
            <a:avLst/>
          </a:prstGeom>
          <a:solidFill>
            <a:schemeClr val="bg2"/>
          </a:solidFill>
        </p:spPr>
        <p:txBody>
          <a:bodyPr wrap="square" lIns="72000" rIns="36000" anchor="ctr">
            <a:noAutofit/>
          </a:bodyPr>
          <a:lstStyle/>
          <a:p>
            <a:pPr marL="268288" lvl="1" indent="-268288">
              <a:spcBef>
                <a:spcPts val="600"/>
              </a:spcBef>
              <a:buClr>
                <a:schemeClr val="bg1"/>
              </a:buClr>
              <a:buSzPct val="100000"/>
              <a:buFont typeface="+mj-lt"/>
              <a:buAutoNum type="arabicPeriod" startAt="3"/>
            </a:pPr>
            <a:r>
              <a:rPr lang="en-GB" sz="1600" b="1" dirty="0">
                <a:solidFill>
                  <a:schemeClr val="bg1"/>
                </a:solidFill>
                <a:latin typeface="Imago" pitchFamily="2" charset="0"/>
              </a:rPr>
              <a:t>Scanning speech </a:t>
            </a:r>
            <a:r>
              <a:rPr lang="en-GB" sz="1600" dirty="0">
                <a:solidFill>
                  <a:schemeClr val="bg1"/>
                </a:solidFill>
                <a:latin typeface="Imago" pitchFamily="2" charset="0"/>
              </a:rPr>
              <a:t>(excess and equal stress on syllables during speech)</a:t>
            </a:r>
            <a:r>
              <a:rPr lang="en-GB" sz="1600" baseline="30000" dirty="0">
                <a:solidFill>
                  <a:schemeClr val="bg1"/>
                </a:solidFill>
                <a:latin typeface="Imago" pitchFamily="2" charset="0"/>
              </a:rPr>
              <a:t>4</a:t>
            </a:r>
          </a:p>
        </p:txBody>
      </p:sp>
      <p:sp>
        <p:nvSpPr>
          <p:cNvPr id="12" name="Google Shape;154;p6">
            <a:extLst>
              <a:ext uri="{FF2B5EF4-FFF2-40B4-BE49-F238E27FC236}">
                <a16:creationId xmlns:a16="http://schemas.microsoft.com/office/drawing/2014/main" id="{4CEED3F5-FCEE-4BAA-B86B-B1ECA3753A99}"/>
              </a:ext>
            </a:extLst>
          </p:cNvPr>
          <p:cNvSpPr txBox="1">
            <a:spLocks/>
          </p:cNvSpPr>
          <p:nvPr/>
        </p:nvSpPr>
        <p:spPr>
          <a:xfrm>
            <a:off x="609599" y="4466145"/>
            <a:ext cx="7610061" cy="126835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12725" indent="-212725"/>
            <a:r>
              <a:rPr lang="en-GB" sz="1800" dirty="0">
                <a:latin typeface="Imago" pitchFamily="2" charset="0"/>
              </a:rPr>
              <a:t>While these symptoms are not necessarily diagnostic by modern standards, they do provide a basic outline of the most common symptoms of MS</a:t>
            </a:r>
            <a:r>
              <a:rPr lang="en-GB" sz="1800" baseline="30000" dirty="0">
                <a:latin typeface="Imago" pitchFamily="2" charset="0"/>
              </a:rPr>
              <a:t>1</a:t>
            </a:r>
            <a:r>
              <a:rPr lang="en-GB" sz="1800" dirty="0">
                <a:latin typeface="Imago" pitchFamily="2" charset="0"/>
              </a:rPr>
              <a:t>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MS is driven by an immune-mediated, inflammatory response</a:t>
            </a:r>
            <a:endParaRPr dirty="0"/>
          </a:p>
        </p:txBody>
      </p:sp>
      <p:sp>
        <p:nvSpPr>
          <p:cNvPr id="165" name="Google Shape;165;p7"/>
          <p:cNvSpPr txBox="1">
            <a:spLocks noGrp="1"/>
          </p:cNvSpPr>
          <p:nvPr>
            <p:ph type="body" idx="1"/>
          </p:nvPr>
        </p:nvSpPr>
        <p:spPr>
          <a:xfrm>
            <a:off x="7838119" y="1323473"/>
            <a:ext cx="3754681" cy="2863515"/>
          </a:xfrm>
          <a:prstGeom prst="rect">
            <a:avLst/>
          </a:prstGeom>
          <a:solidFill>
            <a:srgbClr val="0061A1"/>
          </a:solidFill>
          <a:ln>
            <a:noFill/>
          </a:ln>
        </p:spPr>
        <p:txBody>
          <a:bodyPr spcFirstLastPara="1" wrap="square" lIns="90000" tIns="46800" rIns="90000" bIns="46800" anchor="ctr" anchorCtr="0">
            <a:noAutofit/>
          </a:bodyPr>
          <a:lstStyle/>
          <a:p>
            <a:pPr marL="0" lvl="1" indent="0" algn="ctr" rtl="0">
              <a:spcBef>
                <a:spcPts val="0"/>
              </a:spcBef>
              <a:spcAft>
                <a:spcPts val="0"/>
              </a:spcAft>
              <a:buClr>
                <a:srgbClr val="1F1D21"/>
              </a:buClr>
              <a:buSzPts val="1800"/>
              <a:buNone/>
            </a:pPr>
            <a:r>
              <a:rPr lang="en-GB" b="1" dirty="0">
                <a:solidFill>
                  <a:schemeClr val="lt1"/>
                </a:solidFill>
                <a:latin typeface="Imago" pitchFamily="2" charset="0"/>
              </a:rPr>
              <a:t>MS is characterised by the destruction of the conductive myelin sheath* by inflammatory autoreactive immune cells.</a:t>
            </a:r>
            <a:r>
              <a:rPr lang="en-GB" b="1" baseline="30000" dirty="0">
                <a:solidFill>
                  <a:schemeClr val="lt1"/>
                </a:solidFill>
                <a:latin typeface="Imago" pitchFamily="2" charset="0"/>
              </a:rPr>
              <a:t> </a:t>
            </a:r>
            <a:r>
              <a:rPr lang="en-GB" b="1" dirty="0">
                <a:solidFill>
                  <a:schemeClr val="lt1"/>
                </a:solidFill>
                <a:latin typeface="Imago" pitchFamily="2" charset="0"/>
              </a:rPr>
              <a:t>This results in the accumulation of lesions, reduced conductivity of nervous electrical signals and significant, irreversible, axon damage</a:t>
            </a:r>
            <a:r>
              <a:rPr lang="en-GB" b="1" baseline="30000" dirty="0">
                <a:solidFill>
                  <a:schemeClr val="lt1"/>
                </a:solidFill>
                <a:latin typeface="Imago" pitchFamily="2" charset="0"/>
              </a:rPr>
              <a:t>1</a:t>
            </a:r>
            <a:endParaRPr dirty="0">
              <a:latin typeface="Imago" pitchFamily="2" charset="0"/>
            </a:endParaRPr>
          </a:p>
        </p:txBody>
      </p:sp>
      <p:sp>
        <p:nvSpPr>
          <p:cNvPr id="166" name="Google Shape;166;p7"/>
          <p:cNvSpPr txBox="1">
            <a:spLocks noGrp="1"/>
          </p:cNvSpPr>
          <p:nvPr>
            <p:ph type="body" idx="2"/>
          </p:nvPr>
        </p:nvSpPr>
        <p:spPr>
          <a:xfrm>
            <a:off x="583575" y="6097200"/>
            <a:ext cx="9014792" cy="463104"/>
          </a:xfrm>
          <a:prstGeom prst="rect">
            <a:avLst/>
          </a:prstGeom>
          <a:noFill/>
          <a:ln>
            <a:noFill/>
          </a:ln>
        </p:spPr>
        <p:txBody>
          <a:bodyPr spcFirstLastPara="1" wrap="square" lIns="0" tIns="45700" rIns="91425" bIns="45700" anchor="b" anchorCtr="0">
            <a:noAutofit/>
          </a:bodyPr>
          <a:lstStyle/>
          <a:p>
            <a:pPr marL="0" lvl="0" indent="0"/>
            <a:r>
              <a:rPr lang="en-GB" dirty="0"/>
              <a:t>*The myelin sheath is an electrically insulating layer of lipids and proteins that allows CNS nerves to increase conduction velocity</a:t>
            </a:r>
            <a:r>
              <a:rPr lang="en-GB" baseline="30000" dirty="0"/>
              <a:t>2</a:t>
            </a:r>
            <a:r>
              <a:rPr lang="en-GB" dirty="0"/>
              <a:t/>
            </a:r>
            <a:br>
              <a:rPr lang="en-GB" dirty="0"/>
            </a:br>
            <a:r>
              <a:rPr lang="en-GB" dirty="0" err="1"/>
              <a:t>Bruck</a:t>
            </a:r>
            <a:r>
              <a:rPr lang="en-GB" dirty="0"/>
              <a:t> W. </a:t>
            </a:r>
            <a:r>
              <a:rPr lang="en-GB" i="1" dirty="0"/>
              <a:t>J </a:t>
            </a:r>
            <a:r>
              <a:rPr lang="en-GB" i="1" dirty="0" err="1"/>
              <a:t>Neurol</a:t>
            </a:r>
            <a:r>
              <a:rPr lang="en-GB" i="1" dirty="0"/>
              <a:t> </a:t>
            </a:r>
            <a:r>
              <a:rPr lang="en-GB" dirty="0"/>
              <a:t>2005;252:v3–v9; 2. </a:t>
            </a:r>
            <a:r>
              <a:rPr lang="en-GB" dirty="0" err="1"/>
              <a:t>Stassart</a:t>
            </a:r>
            <a:r>
              <a:rPr lang="en-GB" dirty="0"/>
              <a:t> RM, </a:t>
            </a:r>
            <a:r>
              <a:rPr lang="en-GB" i="1" dirty="0"/>
              <a:t>et al</a:t>
            </a:r>
            <a:r>
              <a:rPr lang="en-GB" dirty="0"/>
              <a:t>. </a:t>
            </a:r>
            <a:r>
              <a:rPr lang="en-GB" i="1" dirty="0"/>
              <a:t>Front </a:t>
            </a:r>
            <a:r>
              <a:rPr lang="en-GB" i="1" dirty="0" err="1"/>
              <a:t>Neurosci</a:t>
            </a:r>
            <a:r>
              <a:rPr lang="en-GB" i="1" dirty="0"/>
              <a:t> </a:t>
            </a:r>
            <a:r>
              <a:rPr lang="en-GB" dirty="0"/>
              <a:t>2018;12:467.</a:t>
            </a:r>
            <a:endParaRPr dirty="0"/>
          </a:p>
        </p:txBody>
      </p:sp>
      <p:sp>
        <p:nvSpPr>
          <p:cNvPr id="167" name="Google Shape;167;p7"/>
          <p:cNvSpPr txBox="1"/>
          <p:nvPr/>
        </p:nvSpPr>
        <p:spPr>
          <a:xfrm>
            <a:off x="801832" y="1490601"/>
            <a:ext cx="653415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800"/>
              <a:buFont typeface="Arial"/>
              <a:buNone/>
            </a:pPr>
            <a:r>
              <a:rPr lang="en-GB" sz="1800" b="1" u="none" strike="noStrike" cap="none" dirty="0">
                <a:solidFill>
                  <a:srgbClr val="3F3F3F"/>
                </a:solidFill>
                <a:latin typeface="Imago" pitchFamily="2" charset="0"/>
                <a:sym typeface="Arial"/>
              </a:rPr>
              <a:t>Demyelinated neurone resulting in impaired conduction:</a:t>
            </a:r>
            <a:r>
              <a:rPr lang="en-GB" sz="1800" b="1" u="none" strike="noStrike" cap="none" baseline="30000" dirty="0">
                <a:solidFill>
                  <a:srgbClr val="3F3F3F"/>
                </a:solidFill>
                <a:latin typeface="Imago" pitchFamily="2" charset="0"/>
                <a:sym typeface="Arial"/>
              </a:rPr>
              <a:t>1</a:t>
            </a:r>
            <a:endParaRPr sz="1800" b="1" u="none" strike="noStrike" cap="none" baseline="30000" dirty="0">
              <a:solidFill>
                <a:srgbClr val="3F3F3F"/>
              </a:solidFill>
              <a:latin typeface="Imago" pitchFamily="2" charset="0"/>
              <a:sym typeface="Arial"/>
            </a:endParaRPr>
          </a:p>
        </p:txBody>
      </p:sp>
      <p:grpSp>
        <p:nvGrpSpPr>
          <p:cNvPr id="168" name="Google Shape;168;p7"/>
          <p:cNvGrpSpPr/>
          <p:nvPr/>
        </p:nvGrpSpPr>
        <p:grpSpPr>
          <a:xfrm>
            <a:off x="268246" y="2108356"/>
            <a:ext cx="7578594" cy="3537885"/>
            <a:chOff x="2122286" y="1504803"/>
            <a:chExt cx="7578594" cy="3537885"/>
          </a:xfrm>
        </p:grpSpPr>
        <p:grpSp>
          <p:nvGrpSpPr>
            <p:cNvPr id="169" name="Google Shape;169;p7"/>
            <p:cNvGrpSpPr/>
            <p:nvPr/>
          </p:nvGrpSpPr>
          <p:grpSpPr>
            <a:xfrm>
              <a:off x="2122286" y="1504803"/>
              <a:ext cx="7578594" cy="3537885"/>
              <a:chOff x="209327" y="1740829"/>
              <a:chExt cx="7929322" cy="3701615"/>
            </a:xfrm>
          </p:grpSpPr>
          <p:grpSp>
            <p:nvGrpSpPr>
              <p:cNvPr id="170" name="Google Shape;170;p7"/>
              <p:cNvGrpSpPr/>
              <p:nvPr/>
            </p:nvGrpSpPr>
            <p:grpSpPr>
              <a:xfrm>
                <a:off x="209327" y="1740829"/>
                <a:ext cx="7849294" cy="3701615"/>
                <a:chOff x="181215" y="1555115"/>
                <a:chExt cx="7849294" cy="3701615"/>
              </a:xfrm>
            </p:grpSpPr>
            <p:pic>
              <p:nvPicPr>
                <p:cNvPr id="171" name="Google Shape;171;p7"/>
                <p:cNvPicPr preferRelativeResize="0"/>
                <p:nvPr/>
              </p:nvPicPr>
              <p:blipFill rotWithShape="1">
                <a:blip r:embed="rId3">
                  <a:alphaModFix/>
                </a:blip>
                <a:srcRect l="2883" r="8162" b="31032"/>
                <a:stretch/>
              </p:blipFill>
              <p:spPr>
                <a:xfrm>
                  <a:off x="181215" y="2209801"/>
                  <a:ext cx="7849294" cy="3046929"/>
                </a:xfrm>
                <a:prstGeom prst="rect">
                  <a:avLst/>
                </a:prstGeom>
                <a:noFill/>
                <a:ln>
                  <a:noFill/>
                </a:ln>
              </p:spPr>
            </p:pic>
            <p:grpSp>
              <p:nvGrpSpPr>
                <p:cNvPr id="172" name="Google Shape;172;p7"/>
                <p:cNvGrpSpPr/>
                <p:nvPr/>
              </p:nvGrpSpPr>
              <p:grpSpPr>
                <a:xfrm>
                  <a:off x="2573756" y="1555115"/>
                  <a:ext cx="4452859" cy="3423181"/>
                  <a:chOff x="2529306" y="1499228"/>
                  <a:chExt cx="4452859" cy="3423181"/>
                </a:xfrm>
              </p:grpSpPr>
              <p:sp>
                <p:nvSpPr>
                  <p:cNvPr id="173" name="Google Shape;173;p7"/>
                  <p:cNvSpPr txBox="1"/>
                  <p:nvPr/>
                </p:nvSpPr>
                <p:spPr>
                  <a:xfrm>
                    <a:off x="2529306" y="1499228"/>
                    <a:ext cx="2653374" cy="6118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600"/>
                      <a:buFont typeface="Arial"/>
                      <a:buNone/>
                    </a:pPr>
                    <a:r>
                      <a:rPr lang="en-GB" sz="1600" b="1" i="1" u="none" strike="noStrike" dirty="0">
                        <a:solidFill>
                          <a:srgbClr val="3F3F3F"/>
                        </a:solidFill>
                        <a:latin typeface="Imago" pitchFamily="2" charset="0"/>
                        <a:sym typeface="Arial"/>
                      </a:rPr>
                      <a:t>Damaged myelin </a:t>
                    </a:r>
                    <a:endParaRPr dirty="0">
                      <a:latin typeface="Imago" pitchFamily="2" charset="0"/>
                    </a:endParaRPr>
                  </a:p>
                  <a:p>
                    <a:pPr marL="0" marR="0" lvl="0" indent="0" algn="ctr" rtl="0">
                      <a:lnSpc>
                        <a:spcPct val="100000"/>
                      </a:lnSpc>
                      <a:spcBef>
                        <a:spcPts val="0"/>
                      </a:spcBef>
                      <a:spcAft>
                        <a:spcPts val="0"/>
                      </a:spcAft>
                      <a:buClr>
                        <a:srgbClr val="3F3F3F"/>
                      </a:buClr>
                      <a:buSzPts val="1600"/>
                      <a:buFont typeface="Arial"/>
                      <a:buNone/>
                    </a:pPr>
                    <a:r>
                      <a:rPr lang="en-GB" sz="1600" b="1" i="1" u="none" strike="noStrike" dirty="0">
                        <a:solidFill>
                          <a:srgbClr val="3F3F3F"/>
                        </a:solidFill>
                        <a:latin typeface="Imago" pitchFamily="2" charset="0"/>
                        <a:sym typeface="Arial"/>
                      </a:rPr>
                      <a:t>sheath</a:t>
                    </a:r>
                    <a:endParaRPr dirty="0">
                      <a:latin typeface="Imago" pitchFamily="2" charset="0"/>
                    </a:endParaRPr>
                  </a:p>
                </p:txBody>
              </p:sp>
              <p:sp>
                <p:nvSpPr>
                  <p:cNvPr id="174" name="Google Shape;174;p7"/>
                  <p:cNvSpPr txBox="1"/>
                  <p:nvPr/>
                </p:nvSpPr>
                <p:spPr>
                  <a:xfrm>
                    <a:off x="2800690" y="4568187"/>
                    <a:ext cx="4181475" cy="3542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600"/>
                      <a:buFont typeface="Arial"/>
                      <a:buNone/>
                    </a:pPr>
                    <a:r>
                      <a:rPr lang="en-GB" sz="1600" b="1" i="1" u="none" strike="noStrike" dirty="0">
                        <a:solidFill>
                          <a:srgbClr val="3F3F3F"/>
                        </a:solidFill>
                        <a:latin typeface="Imago" pitchFamily="2" charset="0"/>
                        <a:sym typeface="Arial"/>
                      </a:rPr>
                      <a:t>Impaired conduction</a:t>
                    </a:r>
                    <a:endParaRPr sz="1600" b="1" i="1" u="none" strike="sngStrike" baseline="30000" dirty="0">
                      <a:solidFill>
                        <a:srgbClr val="3F3F3F"/>
                      </a:solidFill>
                      <a:latin typeface="Imago" pitchFamily="2" charset="0"/>
                      <a:sym typeface="Arial"/>
                    </a:endParaRPr>
                  </a:p>
                </p:txBody>
              </p:sp>
              <p:sp>
                <p:nvSpPr>
                  <p:cNvPr id="175" name="Google Shape;175;p7"/>
                  <p:cNvSpPr/>
                  <p:nvPr/>
                </p:nvSpPr>
                <p:spPr>
                  <a:xfrm>
                    <a:off x="3634647" y="4119200"/>
                    <a:ext cx="2513563" cy="373062"/>
                  </a:xfrm>
                  <a:custGeom>
                    <a:avLst/>
                    <a:gdLst/>
                    <a:ahLst/>
                    <a:cxnLst/>
                    <a:rect l="l" t="t" r="r" b="b"/>
                    <a:pathLst>
                      <a:path w="3113" h="525" extrusionOk="0">
                        <a:moveTo>
                          <a:pt x="0" y="454"/>
                        </a:moveTo>
                        <a:lnTo>
                          <a:pt x="656" y="0"/>
                        </a:lnTo>
                        <a:lnTo>
                          <a:pt x="1282" y="334"/>
                        </a:lnTo>
                        <a:lnTo>
                          <a:pt x="1807" y="0"/>
                        </a:lnTo>
                        <a:lnTo>
                          <a:pt x="2383" y="341"/>
                        </a:lnTo>
                        <a:lnTo>
                          <a:pt x="2917" y="104"/>
                        </a:lnTo>
                        <a:lnTo>
                          <a:pt x="2860" y="19"/>
                        </a:lnTo>
                        <a:lnTo>
                          <a:pt x="3113" y="57"/>
                        </a:lnTo>
                        <a:lnTo>
                          <a:pt x="3042" y="293"/>
                        </a:lnTo>
                        <a:lnTo>
                          <a:pt x="2983" y="199"/>
                        </a:lnTo>
                        <a:lnTo>
                          <a:pt x="2392" y="490"/>
                        </a:lnTo>
                        <a:lnTo>
                          <a:pt x="1800" y="140"/>
                        </a:lnTo>
                        <a:lnTo>
                          <a:pt x="1289" y="490"/>
                        </a:lnTo>
                        <a:lnTo>
                          <a:pt x="663" y="161"/>
                        </a:lnTo>
                        <a:lnTo>
                          <a:pt x="120" y="525"/>
                        </a:lnTo>
                        <a:lnTo>
                          <a:pt x="0" y="454"/>
                        </a:lnTo>
                        <a:close/>
                      </a:path>
                    </a:pathLst>
                  </a:custGeom>
                  <a:solidFill>
                    <a:srgbClr val="CC0033"/>
                  </a:solidFill>
                  <a:ln w="9525" cap="flat" cmpd="sng">
                    <a:solidFill>
                      <a:srgbClr val="CC003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3F3F3F"/>
                      </a:solidFill>
                      <a:latin typeface="Imago" pitchFamily="2" charset="0"/>
                      <a:sym typeface="Arial"/>
                    </a:endParaRPr>
                  </a:p>
                </p:txBody>
              </p:sp>
            </p:grpSp>
          </p:grpSp>
          <p:grpSp>
            <p:nvGrpSpPr>
              <p:cNvPr id="176" name="Google Shape;176;p7"/>
              <p:cNvGrpSpPr/>
              <p:nvPr/>
            </p:nvGrpSpPr>
            <p:grpSpPr>
              <a:xfrm>
                <a:off x="866312" y="2022197"/>
                <a:ext cx="7272337" cy="1506284"/>
                <a:chOff x="838200" y="1871246"/>
                <a:chExt cx="7272337" cy="1506284"/>
              </a:xfrm>
            </p:grpSpPr>
            <p:sp>
              <p:nvSpPr>
                <p:cNvPr id="177" name="Google Shape;177;p7"/>
                <p:cNvSpPr txBox="1"/>
                <p:nvPr/>
              </p:nvSpPr>
              <p:spPr>
                <a:xfrm>
                  <a:off x="838200" y="1871246"/>
                  <a:ext cx="1524000" cy="3542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600"/>
                    <a:buFont typeface="Arial"/>
                    <a:buNone/>
                  </a:pPr>
                  <a:r>
                    <a:rPr lang="en-GB" sz="1600" b="1" i="1" u="none" strike="noStrike" dirty="0">
                      <a:solidFill>
                        <a:srgbClr val="3F3F3F"/>
                      </a:solidFill>
                      <a:latin typeface="Imago" pitchFamily="2" charset="0"/>
                      <a:sym typeface="Arial"/>
                    </a:rPr>
                    <a:t>Cell body</a:t>
                  </a:r>
                  <a:endParaRPr dirty="0">
                    <a:latin typeface="Imago" pitchFamily="2" charset="0"/>
                  </a:endParaRPr>
                </a:p>
              </p:txBody>
            </p:sp>
            <p:sp>
              <p:nvSpPr>
                <p:cNvPr id="178" name="Google Shape;178;p7"/>
                <p:cNvSpPr txBox="1"/>
                <p:nvPr/>
              </p:nvSpPr>
              <p:spPr>
                <a:xfrm>
                  <a:off x="5867400" y="1947447"/>
                  <a:ext cx="2243137" cy="3542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600"/>
                    <a:buFont typeface="Arial"/>
                    <a:buNone/>
                  </a:pPr>
                  <a:r>
                    <a:rPr lang="en-GB" sz="1600" b="1" i="1" u="none" strike="noStrike" dirty="0">
                      <a:solidFill>
                        <a:srgbClr val="3F3F3F"/>
                      </a:solidFill>
                      <a:latin typeface="Imago" pitchFamily="2" charset="0"/>
                      <a:sym typeface="Arial"/>
                    </a:rPr>
                    <a:t>Axon</a:t>
                  </a:r>
                  <a:endParaRPr dirty="0">
                    <a:latin typeface="Imago" pitchFamily="2" charset="0"/>
                  </a:endParaRPr>
                </a:p>
              </p:txBody>
            </p:sp>
            <p:cxnSp>
              <p:nvCxnSpPr>
                <p:cNvPr id="179" name="Google Shape;179;p7"/>
                <p:cNvCxnSpPr/>
                <p:nvPr/>
              </p:nvCxnSpPr>
              <p:spPr>
                <a:xfrm rot="10800000" flipH="1">
                  <a:off x="6192661" y="2286001"/>
                  <a:ext cx="665341" cy="1091529"/>
                </a:xfrm>
                <a:prstGeom prst="straightConnector1">
                  <a:avLst/>
                </a:prstGeom>
                <a:noFill/>
                <a:ln w="19050" cap="flat" cmpd="sng">
                  <a:solidFill>
                    <a:srgbClr val="CC0033"/>
                  </a:solidFill>
                  <a:prstDash val="solid"/>
                  <a:round/>
                  <a:headEnd type="oval" w="med" len="med"/>
                  <a:tailEnd type="none" w="sm" len="sm"/>
                </a:ln>
              </p:spPr>
            </p:cxnSp>
            <p:cxnSp>
              <p:nvCxnSpPr>
                <p:cNvPr id="180" name="Google Shape;180;p7"/>
                <p:cNvCxnSpPr/>
                <p:nvPr/>
              </p:nvCxnSpPr>
              <p:spPr>
                <a:xfrm rot="10800000">
                  <a:off x="1600200" y="2209801"/>
                  <a:ext cx="419101" cy="914399"/>
                </a:xfrm>
                <a:prstGeom prst="straightConnector1">
                  <a:avLst/>
                </a:prstGeom>
                <a:noFill/>
                <a:ln w="19050" cap="flat" cmpd="sng">
                  <a:solidFill>
                    <a:srgbClr val="CC0033"/>
                  </a:solidFill>
                  <a:prstDash val="solid"/>
                  <a:round/>
                  <a:headEnd type="oval" w="med" len="med"/>
                  <a:tailEnd type="none" w="sm" len="sm"/>
                </a:ln>
              </p:spPr>
            </p:cxnSp>
            <p:cxnSp>
              <p:nvCxnSpPr>
                <p:cNvPr id="181" name="Google Shape;181;p7"/>
                <p:cNvCxnSpPr>
                  <a:endCxn id="173" idx="2"/>
                </p:cNvCxnSpPr>
                <p:nvPr/>
              </p:nvCxnSpPr>
              <p:spPr>
                <a:xfrm rot="10800000">
                  <a:off x="3900443" y="2201716"/>
                  <a:ext cx="214500" cy="1074600"/>
                </a:xfrm>
                <a:prstGeom prst="straightConnector1">
                  <a:avLst/>
                </a:prstGeom>
                <a:noFill/>
                <a:ln w="19050" cap="flat" cmpd="sng">
                  <a:solidFill>
                    <a:srgbClr val="CC0033"/>
                  </a:solidFill>
                  <a:prstDash val="solid"/>
                  <a:round/>
                  <a:headEnd type="oval" w="med" len="med"/>
                  <a:tailEnd type="none" w="sm" len="sm"/>
                </a:ln>
              </p:spPr>
            </p:cxnSp>
          </p:grpSp>
        </p:grpSp>
        <p:grpSp>
          <p:nvGrpSpPr>
            <p:cNvPr id="182" name="Google Shape;182;p7"/>
            <p:cNvGrpSpPr/>
            <p:nvPr/>
          </p:nvGrpSpPr>
          <p:grpSpPr>
            <a:xfrm rot="708388">
              <a:off x="6941000" y="2410063"/>
              <a:ext cx="846010" cy="863275"/>
              <a:chOff x="4030304" y="1660671"/>
              <a:chExt cx="1265238" cy="1291058"/>
            </a:xfrm>
          </p:grpSpPr>
          <p:pic>
            <p:nvPicPr>
              <p:cNvPr id="183" name="Google Shape;183;p7"/>
              <p:cNvPicPr preferRelativeResize="0"/>
              <p:nvPr/>
            </p:nvPicPr>
            <p:blipFill rotWithShape="1">
              <a:blip r:embed="rId4">
                <a:alphaModFix/>
              </a:blip>
              <a:srcRect/>
              <a:stretch/>
            </p:blipFill>
            <p:spPr>
              <a:xfrm rot="7859799">
                <a:off x="4017394" y="1673581"/>
                <a:ext cx="1291058" cy="1265238"/>
              </a:xfrm>
              <a:custGeom>
                <a:avLst/>
                <a:gdLst/>
                <a:ahLst/>
                <a:cxnLst/>
                <a:rect l="l" t="t" r="r" b="b"/>
                <a:pathLst>
                  <a:path w="3946742" h="3867811" extrusionOk="0">
                    <a:moveTo>
                      <a:pt x="2505723" y="1760850"/>
                    </a:moveTo>
                    <a:lnTo>
                      <a:pt x="2623031" y="1692541"/>
                    </a:lnTo>
                    <a:lnTo>
                      <a:pt x="3910916" y="976975"/>
                    </a:lnTo>
                    <a:lnTo>
                      <a:pt x="3481849" y="483332"/>
                    </a:lnTo>
                    <a:lnTo>
                      <a:pt x="3004368" y="359893"/>
                    </a:lnTo>
                    <a:lnTo>
                      <a:pt x="2648054" y="627529"/>
                    </a:lnTo>
                    <a:lnTo>
                      <a:pt x="2759274" y="774847"/>
                    </a:lnTo>
                    <a:lnTo>
                      <a:pt x="2955327" y="739055"/>
                    </a:lnTo>
                    <a:lnTo>
                      <a:pt x="2644028" y="942325"/>
                    </a:lnTo>
                    <a:lnTo>
                      <a:pt x="2666918" y="1065457"/>
                    </a:lnTo>
                    <a:lnTo>
                      <a:pt x="2747320" y="1138600"/>
                    </a:lnTo>
                    <a:lnTo>
                      <a:pt x="2392121" y="1068730"/>
                    </a:lnTo>
                    <a:lnTo>
                      <a:pt x="2377478" y="1342273"/>
                    </a:lnTo>
                    <a:lnTo>
                      <a:pt x="2288299" y="1394546"/>
                    </a:lnTo>
                    <a:lnTo>
                      <a:pt x="2223305" y="1358490"/>
                    </a:lnTo>
                    <a:lnTo>
                      <a:pt x="2416181" y="1561035"/>
                    </a:lnTo>
                    <a:lnTo>
                      <a:pt x="2464066" y="1712923"/>
                    </a:lnTo>
                    <a:close/>
                    <a:moveTo>
                      <a:pt x="2826675" y="3156150"/>
                    </a:moveTo>
                    <a:lnTo>
                      <a:pt x="2940849" y="3132633"/>
                    </a:lnTo>
                    <a:lnTo>
                      <a:pt x="3454609" y="3123578"/>
                    </a:lnTo>
                    <a:lnTo>
                      <a:pt x="3680044" y="3053834"/>
                    </a:lnTo>
                    <a:lnTo>
                      <a:pt x="2985627" y="2235545"/>
                    </a:lnTo>
                    <a:lnTo>
                      <a:pt x="2443376" y="2008548"/>
                    </a:lnTo>
                    <a:lnTo>
                      <a:pt x="2399169" y="2190000"/>
                    </a:lnTo>
                    <a:lnTo>
                      <a:pt x="2266006" y="2356224"/>
                    </a:lnTo>
                    <a:lnTo>
                      <a:pt x="2247866" y="2422471"/>
                    </a:lnTo>
                    <a:lnTo>
                      <a:pt x="2424079" y="2605846"/>
                    </a:lnTo>
                    <a:lnTo>
                      <a:pt x="2669494" y="2636525"/>
                    </a:lnTo>
                    <a:lnTo>
                      <a:pt x="2854707" y="2626981"/>
                    </a:lnTo>
                    <a:lnTo>
                      <a:pt x="2868235" y="2690943"/>
                    </a:lnTo>
                    <a:lnTo>
                      <a:pt x="2758854" y="2710295"/>
                    </a:lnTo>
                    <a:lnTo>
                      <a:pt x="2808842" y="2767807"/>
                    </a:lnTo>
                    <a:lnTo>
                      <a:pt x="2708824" y="2846328"/>
                    </a:lnTo>
                    <a:lnTo>
                      <a:pt x="2708378" y="2981330"/>
                    </a:lnTo>
                    <a:close/>
                    <a:moveTo>
                      <a:pt x="0" y="3867811"/>
                    </a:moveTo>
                    <a:lnTo>
                      <a:pt x="0" y="2252133"/>
                    </a:lnTo>
                    <a:lnTo>
                      <a:pt x="644323" y="2310246"/>
                    </a:lnTo>
                    <a:lnTo>
                      <a:pt x="794149" y="2163193"/>
                    </a:lnTo>
                    <a:lnTo>
                      <a:pt x="934348" y="2218016"/>
                    </a:lnTo>
                    <a:lnTo>
                      <a:pt x="1008926" y="2245741"/>
                    </a:lnTo>
                    <a:lnTo>
                      <a:pt x="1059764" y="2226793"/>
                    </a:lnTo>
                    <a:lnTo>
                      <a:pt x="1214383" y="2075574"/>
                    </a:lnTo>
                    <a:lnTo>
                      <a:pt x="1309609" y="2001219"/>
                    </a:lnTo>
                    <a:lnTo>
                      <a:pt x="1277760" y="1877460"/>
                    </a:lnTo>
                    <a:lnTo>
                      <a:pt x="1278206" y="1742458"/>
                    </a:lnTo>
                    <a:lnTo>
                      <a:pt x="1021995" y="1544482"/>
                    </a:lnTo>
                    <a:lnTo>
                      <a:pt x="465770" y="1388526"/>
                    </a:lnTo>
                    <a:lnTo>
                      <a:pt x="0" y="1344304"/>
                    </a:lnTo>
                    <a:lnTo>
                      <a:pt x="0" y="0"/>
                    </a:lnTo>
                    <a:lnTo>
                      <a:pt x="732727" y="0"/>
                    </a:lnTo>
                    <a:lnTo>
                      <a:pt x="660972" y="257181"/>
                    </a:lnTo>
                    <a:lnTo>
                      <a:pt x="1330255" y="1088903"/>
                    </a:lnTo>
                    <a:lnTo>
                      <a:pt x="1399877" y="1034697"/>
                    </a:lnTo>
                    <a:lnTo>
                      <a:pt x="1435048" y="966267"/>
                    </a:lnTo>
                    <a:lnTo>
                      <a:pt x="1493166" y="1004093"/>
                    </a:lnTo>
                    <a:lnTo>
                      <a:pt x="1384391" y="1111258"/>
                    </a:lnTo>
                    <a:lnTo>
                      <a:pt x="1342940" y="1317659"/>
                    </a:lnTo>
                    <a:lnTo>
                      <a:pt x="1374637" y="1419464"/>
                    </a:lnTo>
                    <a:lnTo>
                      <a:pt x="1492215" y="1427693"/>
                    </a:lnTo>
                    <a:lnTo>
                      <a:pt x="1548400" y="1372548"/>
                    </a:lnTo>
                    <a:lnTo>
                      <a:pt x="1573091" y="1357397"/>
                    </a:lnTo>
                    <a:lnTo>
                      <a:pt x="1645215" y="1291552"/>
                    </a:lnTo>
                    <a:lnTo>
                      <a:pt x="1766708" y="1267984"/>
                    </a:lnTo>
                    <a:lnTo>
                      <a:pt x="1933774" y="400272"/>
                    </a:lnTo>
                    <a:lnTo>
                      <a:pt x="1070193" y="0"/>
                    </a:lnTo>
                    <a:lnTo>
                      <a:pt x="3946742" y="0"/>
                    </a:lnTo>
                    <a:lnTo>
                      <a:pt x="3946742" y="3867811"/>
                    </a:lnTo>
                    <a:lnTo>
                      <a:pt x="1646874" y="3867811"/>
                    </a:lnTo>
                    <a:lnTo>
                      <a:pt x="1906347" y="3636375"/>
                    </a:lnTo>
                    <a:lnTo>
                      <a:pt x="1856220" y="3259275"/>
                    </a:lnTo>
                    <a:lnTo>
                      <a:pt x="1909873" y="2749903"/>
                    </a:lnTo>
                    <a:lnTo>
                      <a:pt x="1840129" y="2524468"/>
                    </a:lnTo>
                    <a:lnTo>
                      <a:pt x="1599731" y="2422122"/>
                    </a:lnTo>
                    <a:lnTo>
                      <a:pt x="1568383" y="2870039"/>
                    </a:lnTo>
                    <a:lnTo>
                      <a:pt x="1708986" y="2983405"/>
                    </a:lnTo>
                    <a:lnTo>
                      <a:pt x="1726457" y="3119661"/>
                    </a:lnTo>
                    <a:lnTo>
                      <a:pt x="1535420" y="3083786"/>
                    </a:lnTo>
                    <a:lnTo>
                      <a:pt x="1489416" y="2905023"/>
                    </a:lnTo>
                    <a:lnTo>
                      <a:pt x="1435262" y="2842718"/>
                    </a:lnTo>
                    <a:lnTo>
                      <a:pt x="1295021" y="2981440"/>
                    </a:lnTo>
                    <a:lnTo>
                      <a:pt x="1218158" y="2922047"/>
                    </a:lnTo>
                    <a:lnTo>
                      <a:pt x="433779" y="3839392"/>
                    </a:lnTo>
                    <a:lnTo>
                      <a:pt x="681162" y="3867811"/>
                    </a:lnTo>
                    <a:close/>
                  </a:path>
                </a:pathLst>
              </a:custGeom>
              <a:noFill/>
              <a:ln>
                <a:noFill/>
              </a:ln>
            </p:spPr>
          </p:pic>
          <p:pic>
            <p:nvPicPr>
              <p:cNvPr id="184" name="Google Shape;184;p7"/>
              <p:cNvPicPr preferRelativeResize="0"/>
              <p:nvPr/>
            </p:nvPicPr>
            <p:blipFill rotWithShape="1">
              <a:blip r:embed="rId5">
                <a:alphaModFix/>
              </a:blip>
              <a:srcRect l="32197" t="32521" r="37055" b="35962"/>
              <a:stretch/>
            </p:blipFill>
            <p:spPr>
              <a:xfrm rot="8157747">
                <a:off x="4303297" y="1908647"/>
                <a:ext cx="782844" cy="786336"/>
              </a:xfrm>
              <a:custGeom>
                <a:avLst/>
                <a:gdLst/>
                <a:ahLst/>
                <a:cxnLst/>
                <a:rect l="l" t="t" r="r" b="b"/>
                <a:pathLst>
                  <a:path w="1213559" h="1218973" extrusionOk="0">
                    <a:moveTo>
                      <a:pt x="984141" y="118150"/>
                    </a:moveTo>
                    <a:lnTo>
                      <a:pt x="1018123" y="128334"/>
                    </a:lnTo>
                    <a:lnTo>
                      <a:pt x="1023453" y="133246"/>
                    </a:lnTo>
                    <a:lnTo>
                      <a:pt x="1017569" y="136694"/>
                    </a:lnTo>
                    <a:close/>
                    <a:moveTo>
                      <a:pt x="201450" y="1056922"/>
                    </a:moveTo>
                    <a:lnTo>
                      <a:pt x="16139" y="761123"/>
                    </a:lnTo>
                    <a:lnTo>
                      <a:pt x="38879" y="743367"/>
                    </a:lnTo>
                    <a:lnTo>
                      <a:pt x="7030" y="619608"/>
                    </a:lnTo>
                    <a:lnTo>
                      <a:pt x="7476" y="484606"/>
                    </a:lnTo>
                    <a:lnTo>
                      <a:pt x="0" y="478830"/>
                    </a:lnTo>
                    <a:lnTo>
                      <a:pt x="12420" y="413537"/>
                    </a:lnTo>
                    <a:lnTo>
                      <a:pt x="265399" y="143171"/>
                    </a:lnTo>
                    <a:lnTo>
                      <a:pt x="296941" y="102871"/>
                    </a:lnTo>
                    <a:lnTo>
                      <a:pt x="302361" y="99545"/>
                    </a:lnTo>
                    <a:lnTo>
                      <a:pt x="374485" y="33700"/>
                    </a:lnTo>
                    <a:lnTo>
                      <a:pt x="495978" y="10132"/>
                    </a:lnTo>
                    <a:lnTo>
                      <a:pt x="497929" y="0"/>
                    </a:lnTo>
                    <a:lnTo>
                      <a:pt x="665432" y="22631"/>
                    </a:lnTo>
                    <a:lnTo>
                      <a:pt x="963304" y="111904"/>
                    </a:lnTo>
                    <a:lnTo>
                      <a:pt x="1145451" y="303183"/>
                    </a:lnTo>
                    <a:lnTo>
                      <a:pt x="1193336" y="455071"/>
                    </a:lnTo>
                    <a:lnTo>
                      <a:pt x="1213559" y="478338"/>
                    </a:lnTo>
                    <a:lnTo>
                      <a:pt x="1184973" y="755856"/>
                    </a:lnTo>
                    <a:lnTo>
                      <a:pt x="1172646" y="750696"/>
                    </a:lnTo>
                    <a:lnTo>
                      <a:pt x="1128439" y="932148"/>
                    </a:lnTo>
                    <a:lnTo>
                      <a:pt x="995276" y="1098372"/>
                    </a:lnTo>
                    <a:lnTo>
                      <a:pt x="983859" y="1140068"/>
                    </a:lnTo>
                    <a:lnTo>
                      <a:pt x="457492" y="1218973"/>
                    </a:lnTo>
                    <a:lnTo>
                      <a:pt x="395315" y="1192502"/>
                    </a:lnTo>
                    <a:close/>
                  </a:path>
                </a:pathLst>
              </a:custGeom>
              <a:noFill/>
              <a:ln>
                <a:noFill/>
              </a:ln>
            </p:spPr>
          </p:pic>
        </p:grpSp>
        <p:sp>
          <p:nvSpPr>
            <p:cNvPr id="185" name="Google Shape;185;p7"/>
            <p:cNvSpPr txBox="1"/>
            <p:nvPr/>
          </p:nvSpPr>
          <p:spPr>
            <a:xfrm>
              <a:off x="5929146" y="1670635"/>
              <a:ext cx="253601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1600"/>
                <a:buFont typeface="Arial"/>
                <a:buNone/>
              </a:pPr>
              <a:r>
                <a:rPr lang="en-GB" sz="1600" b="1" i="1" u="none" strike="noStrike" dirty="0">
                  <a:solidFill>
                    <a:srgbClr val="3F3F3F"/>
                  </a:solidFill>
                  <a:latin typeface="Imago" pitchFamily="2" charset="0"/>
                  <a:sym typeface="Arial"/>
                </a:rPr>
                <a:t>Autoreactive</a:t>
              </a:r>
              <a:br>
                <a:rPr lang="en-GB" sz="1600" b="1" i="1" u="none" strike="noStrike" dirty="0">
                  <a:solidFill>
                    <a:srgbClr val="3F3F3F"/>
                  </a:solidFill>
                  <a:latin typeface="Imago" pitchFamily="2" charset="0"/>
                  <a:sym typeface="Arial"/>
                </a:rPr>
              </a:br>
              <a:r>
                <a:rPr lang="en-GB" sz="1600" b="1" i="1" u="none" strike="noStrike" dirty="0">
                  <a:solidFill>
                    <a:srgbClr val="3F3F3F"/>
                  </a:solidFill>
                  <a:latin typeface="Imago" pitchFamily="2" charset="0"/>
                  <a:sym typeface="Arial"/>
                </a:rPr>
                <a:t>immune cell</a:t>
              </a:r>
              <a:endParaRPr dirty="0">
                <a:latin typeface="Imago" pitchFamily="2" charset="0"/>
              </a:endParaRPr>
            </a:p>
          </p:txBody>
        </p:sp>
        <p:cxnSp>
          <p:nvCxnSpPr>
            <p:cNvPr id="186" name="Google Shape;186;p7"/>
            <p:cNvCxnSpPr>
              <a:endCxn id="185" idx="2"/>
            </p:cNvCxnSpPr>
            <p:nvPr/>
          </p:nvCxnSpPr>
          <p:spPr>
            <a:xfrm rot="10800000">
              <a:off x="7197151" y="2255410"/>
              <a:ext cx="58800" cy="225900"/>
            </a:xfrm>
            <a:prstGeom prst="straightConnector1">
              <a:avLst/>
            </a:prstGeom>
            <a:noFill/>
            <a:ln w="19050" cap="flat" cmpd="sng">
              <a:solidFill>
                <a:srgbClr val="CC0033"/>
              </a:solidFill>
              <a:prstDash val="solid"/>
              <a:round/>
              <a:headEnd type="oval" w="med" len="med"/>
              <a:tailEnd type="none" w="sm" len="sm"/>
            </a:ln>
          </p:spPr>
        </p:cxnSp>
        <p:cxnSp>
          <p:nvCxnSpPr>
            <p:cNvPr id="187" name="Google Shape;187;p7"/>
            <p:cNvCxnSpPr>
              <a:endCxn id="173" idx="2"/>
            </p:cNvCxnSpPr>
            <p:nvPr/>
          </p:nvCxnSpPr>
          <p:spPr>
            <a:xfrm rot="10800000">
              <a:off x="5677006" y="2089578"/>
              <a:ext cx="642000" cy="843000"/>
            </a:xfrm>
            <a:prstGeom prst="straightConnector1">
              <a:avLst/>
            </a:prstGeom>
            <a:noFill/>
            <a:ln w="19050" cap="flat" cmpd="sng">
              <a:solidFill>
                <a:srgbClr val="CC0033"/>
              </a:solidFill>
              <a:prstDash val="solid"/>
              <a:round/>
              <a:headEnd type="oval" w="med" len="med"/>
              <a:tailEnd type="none" w="sm" len="sm"/>
            </a:ln>
          </p:spPr>
        </p:cxnSp>
      </p:grpSp>
      <p:sp>
        <p:nvSpPr>
          <p:cNvPr id="188" name="Google Shape;188;p7"/>
          <p:cNvSpPr/>
          <p:nvPr/>
        </p:nvSpPr>
        <p:spPr>
          <a:xfrm>
            <a:off x="7812002" y="4400290"/>
            <a:ext cx="3792519" cy="599304"/>
          </a:xfrm>
          <a:prstGeom prst="round2SameRect">
            <a:avLst>
              <a:gd name="adj1" fmla="val 24632"/>
              <a:gd name="adj2" fmla="val 0"/>
            </a:avLst>
          </a:prstGeom>
          <a:solidFill>
            <a:schemeClr val="lt1"/>
          </a:solidFill>
          <a:ln w="28575" cap="flat" cmpd="sng">
            <a:solidFill>
              <a:schemeClr val="accent3"/>
            </a:solidFill>
            <a:prstDash val="solid"/>
            <a:round/>
            <a:headEnd type="none" w="sm" len="sm"/>
            <a:tailEnd type="none" w="sm" len="sm"/>
          </a:ln>
        </p:spPr>
        <p:txBody>
          <a:bodyPr spcFirstLastPara="1" wrap="square" lIns="36000" tIns="36000" rIns="36000" bIns="36000" anchor="t" anchorCtr="0">
            <a:noAutofit/>
          </a:bodyPr>
          <a:lstStyle/>
          <a:p>
            <a:pPr marL="0" marR="0" lvl="0" indent="0" algn="l" rtl="0">
              <a:spcBef>
                <a:spcPts val="0"/>
              </a:spcBef>
              <a:spcAft>
                <a:spcPts val="0"/>
              </a:spcAft>
              <a:buNone/>
            </a:pPr>
            <a:endParaRPr sz="1600" dirty="0">
              <a:solidFill>
                <a:schemeClr val="dk1"/>
              </a:solidFill>
              <a:latin typeface="Imago" pitchFamily="2" charset="0"/>
              <a:sym typeface="Arial"/>
            </a:endParaRPr>
          </a:p>
        </p:txBody>
      </p:sp>
      <p:sp>
        <p:nvSpPr>
          <p:cNvPr id="189" name="Google Shape;189;p7"/>
          <p:cNvSpPr/>
          <p:nvPr/>
        </p:nvSpPr>
        <p:spPr>
          <a:xfrm>
            <a:off x="7812002" y="4999594"/>
            <a:ext cx="3792521" cy="897767"/>
          </a:xfrm>
          <a:prstGeom prst="round2SameRect">
            <a:avLst>
              <a:gd name="adj1" fmla="val 0"/>
              <a:gd name="adj2" fmla="val 14908"/>
            </a:avLst>
          </a:prstGeom>
          <a:solidFill>
            <a:srgbClr val="E2E2E2"/>
          </a:solidFill>
          <a:ln w="28575" cap="flat" cmpd="sng">
            <a:solidFill>
              <a:schemeClr val="accent3"/>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600" i="1" dirty="0">
                <a:solidFill>
                  <a:schemeClr val="accent3"/>
                </a:solidFill>
                <a:latin typeface="Imago" pitchFamily="2" charset="0"/>
                <a:sym typeface="Arial"/>
              </a:rPr>
              <a:t>Further information on </a:t>
            </a:r>
            <a:br>
              <a:rPr lang="en-GB" sz="1600" i="1" dirty="0">
                <a:solidFill>
                  <a:schemeClr val="accent3"/>
                </a:solidFill>
                <a:latin typeface="Imago" pitchFamily="2" charset="0"/>
                <a:sym typeface="Arial"/>
              </a:rPr>
            </a:br>
            <a:r>
              <a:rPr lang="en-GB" sz="1600" i="1" dirty="0">
                <a:solidFill>
                  <a:schemeClr val="accent3"/>
                </a:solidFill>
                <a:latin typeface="Imago" pitchFamily="2" charset="0"/>
                <a:sym typeface="Arial"/>
              </a:rPr>
              <a:t>MS pathophysiology can </a:t>
            </a:r>
            <a:br>
              <a:rPr lang="en-GB" sz="1600" i="1" dirty="0">
                <a:solidFill>
                  <a:schemeClr val="accent3"/>
                </a:solidFill>
                <a:latin typeface="Imago" pitchFamily="2" charset="0"/>
                <a:sym typeface="Arial"/>
              </a:rPr>
            </a:br>
            <a:r>
              <a:rPr lang="en-GB" sz="1600" i="1" dirty="0">
                <a:solidFill>
                  <a:schemeClr val="accent3"/>
                </a:solidFill>
                <a:latin typeface="Imago" pitchFamily="2" charset="0"/>
                <a:sym typeface="Arial"/>
              </a:rPr>
              <a:t>be found in module 1.2</a:t>
            </a:r>
            <a:endParaRPr sz="1600" i="1" dirty="0">
              <a:solidFill>
                <a:schemeClr val="accent3"/>
              </a:solidFill>
              <a:latin typeface="Imago" pitchFamily="2" charset="0"/>
              <a:sym typeface="Arial"/>
            </a:endParaRPr>
          </a:p>
        </p:txBody>
      </p:sp>
      <p:grpSp>
        <p:nvGrpSpPr>
          <p:cNvPr id="190" name="Google Shape;190;p7"/>
          <p:cNvGrpSpPr/>
          <p:nvPr/>
        </p:nvGrpSpPr>
        <p:grpSpPr>
          <a:xfrm>
            <a:off x="8776208" y="4478183"/>
            <a:ext cx="467469" cy="467469"/>
            <a:chOff x="9166153" y="2708920"/>
            <a:chExt cx="720080" cy="720080"/>
          </a:xfrm>
        </p:grpSpPr>
        <p:sp>
          <p:nvSpPr>
            <p:cNvPr id="191" name="Google Shape;191;p7"/>
            <p:cNvSpPr/>
            <p:nvPr/>
          </p:nvSpPr>
          <p:spPr>
            <a:xfrm>
              <a:off x="9166153" y="2708920"/>
              <a:ext cx="720080" cy="7200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sym typeface="Arial"/>
              </a:endParaRPr>
            </a:p>
          </p:txBody>
        </p:sp>
        <p:grpSp>
          <p:nvGrpSpPr>
            <p:cNvPr id="192" name="Google Shape;192;p7"/>
            <p:cNvGrpSpPr/>
            <p:nvPr/>
          </p:nvGrpSpPr>
          <p:grpSpPr>
            <a:xfrm>
              <a:off x="9311323" y="2895319"/>
              <a:ext cx="496043" cy="327772"/>
              <a:chOff x="9306160" y="2895319"/>
              <a:chExt cx="496043" cy="327772"/>
            </a:xfrm>
          </p:grpSpPr>
          <p:sp>
            <p:nvSpPr>
              <p:cNvPr id="193" name="Google Shape;193;p7"/>
              <p:cNvSpPr/>
              <p:nvPr/>
            </p:nvSpPr>
            <p:spPr>
              <a:xfrm rot="5400000">
                <a:off x="9283555" y="2917924"/>
                <a:ext cx="327772" cy="282562"/>
              </a:xfrm>
              <a:prstGeom prst="triangle">
                <a:avLst>
                  <a:gd name="adj" fmla="val 50000"/>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sym typeface="Arial"/>
                </a:endParaRPr>
              </a:p>
            </p:txBody>
          </p:sp>
          <p:sp>
            <p:nvSpPr>
              <p:cNvPr id="194" name="Google Shape;194;p7"/>
              <p:cNvSpPr/>
              <p:nvPr/>
            </p:nvSpPr>
            <p:spPr>
              <a:xfrm rot="5400000">
                <a:off x="9497036" y="2917924"/>
                <a:ext cx="327772" cy="282562"/>
              </a:xfrm>
              <a:prstGeom prst="triangle">
                <a:avLst>
                  <a:gd name="adj" fmla="val 50000"/>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Imago" pitchFamily="2" charset="0"/>
                  <a:sym typeface="Arial"/>
                </a:endParaRPr>
              </a:p>
            </p:txBody>
          </p:sp>
        </p:grpSp>
      </p:grpSp>
      <p:sp>
        <p:nvSpPr>
          <p:cNvPr id="195" name="Google Shape;195;p7"/>
          <p:cNvSpPr txBox="1"/>
          <p:nvPr/>
        </p:nvSpPr>
        <p:spPr>
          <a:xfrm>
            <a:off x="9223164" y="4444466"/>
            <a:ext cx="1790276" cy="51095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1" dirty="0">
                <a:solidFill>
                  <a:schemeClr val="accent3"/>
                </a:solidFill>
                <a:latin typeface="Imago" pitchFamily="2" charset="0"/>
                <a:sym typeface="Arial"/>
              </a:rPr>
              <a:t>Fast-forward</a:t>
            </a:r>
            <a:endParaRPr dirty="0">
              <a:latin typeface="Imago" pitchFamily="2" charset="0"/>
            </a:endParaRPr>
          </a:p>
        </p:txBody>
      </p:sp>
      <p:sp>
        <p:nvSpPr>
          <p:cNvPr id="197" name="Google Shape;197;p7"/>
          <p:cNvSpPr txBox="1"/>
          <p:nvPr/>
        </p:nvSpPr>
        <p:spPr>
          <a:xfrm>
            <a:off x="119336" y="0"/>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Imago" pitchFamily="2" charset="0"/>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MS is characterised by both acute and chronic disease activity, manifesting as relapses and long-term disability progression</a:t>
            </a:r>
            <a:endParaRPr baseline="30000" dirty="0"/>
          </a:p>
        </p:txBody>
      </p:sp>
      <p:sp>
        <p:nvSpPr>
          <p:cNvPr id="203" name="Google Shape;203;p8"/>
          <p:cNvSpPr txBox="1">
            <a:spLocks noGrp="1"/>
          </p:cNvSpPr>
          <p:nvPr>
            <p:ph type="body" idx="2"/>
          </p:nvPr>
        </p:nvSpPr>
        <p:spPr>
          <a:xfrm>
            <a:off x="609600" y="6093296"/>
            <a:ext cx="9014792" cy="463104"/>
          </a:xfrm>
          <a:prstGeom prst="rect">
            <a:avLst/>
          </a:prstGeom>
          <a:noFill/>
          <a:ln>
            <a:noFill/>
          </a:ln>
        </p:spPr>
        <p:txBody>
          <a:bodyPr spcFirstLastPara="1" wrap="square" lIns="0" tIns="45700" rIns="91425" bIns="45700" anchor="b" anchorCtr="0">
            <a:noAutofit/>
          </a:bodyPr>
          <a:lstStyle/>
          <a:p>
            <a:pPr marL="0" lvl="0" indent="0"/>
            <a:r>
              <a:rPr lang="en-GB" dirty="0"/>
              <a:t>1. Conway D, Cohen JA. </a:t>
            </a:r>
            <a:r>
              <a:rPr lang="en-GB" i="1" dirty="0"/>
              <a:t>Lancet </a:t>
            </a:r>
            <a:r>
              <a:rPr lang="en-GB" i="1" dirty="0" err="1"/>
              <a:t>Neurol</a:t>
            </a:r>
            <a:r>
              <a:rPr lang="en-GB" i="1" dirty="0"/>
              <a:t> </a:t>
            </a:r>
            <a:r>
              <a:rPr lang="en-GB" dirty="0"/>
              <a:t>2010;9:299–30</a:t>
            </a:r>
            <a:r>
              <a:rPr lang="en-GB" dirty="0">
                <a:solidFill>
                  <a:schemeClr val="tx1"/>
                </a:solidFill>
              </a:rPr>
              <a:t>8</a:t>
            </a:r>
            <a:r>
              <a:rPr lang="en-GB" dirty="0"/>
              <a:t>; 2. </a:t>
            </a:r>
            <a:r>
              <a:rPr lang="en-GB" dirty="0" err="1"/>
              <a:t>Compston</a:t>
            </a:r>
            <a:r>
              <a:rPr lang="en-GB" dirty="0"/>
              <a:t> A, Coles A. </a:t>
            </a:r>
            <a:r>
              <a:rPr lang="en-GB" i="1" dirty="0"/>
              <a:t>Lancet</a:t>
            </a:r>
            <a:r>
              <a:rPr lang="en-GB" dirty="0"/>
              <a:t> 2002;359:1221–31; 3. Miller DH, </a:t>
            </a:r>
            <a:r>
              <a:rPr lang="en-GB" i="1" dirty="0"/>
              <a:t>et al</a:t>
            </a:r>
            <a:r>
              <a:rPr lang="en-GB" dirty="0"/>
              <a:t>. </a:t>
            </a:r>
            <a:r>
              <a:rPr lang="en-GB" i="1" dirty="0" err="1"/>
              <a:t>Mult</a:t>
            </a:r>
            <a:r>
              <a:rPr lang="en-GB" i="1" dirty="0"/>
              <a:t> </a:t>
            </a:r>
            <a:r>
              <a:rPr lang="en-GB" i="1" dirty="0" err="1"/>
              <a:t>Scler</a:t>
            </a:r>
            <a:r>
              <a:rPr lang="en-GB" dirty="0"/>
              <a:t> 2008;14:1157–74; </a:t>
            </a:r>
            <a:br>
              <a:rPr lang="en-GB" dirty="0"/>
            </a:br>
            <a:r>
              <a:rPr lang="en-GB" dirty="0"/>
              <a:t>4. Río J, </a:t>
            </a:r>
            <a:r>
              <a:rPr lang="en-GB" i="1" dirty="0"/>
              <a:t>et al. Nat Rev </a:t>
            </a:r>
            <a:r>
              <a:rPr lang="en-GB" i="1" dirty="0" err="1"/>
              <a:t>Neurol</a:t>
            </a:r>
            <a:r>
              <a:rPr lang="en-GB" i="1" dirty="0"/>
              <a:t> </a:t>
            </a:r>
            <a:r>
              <a:rPr lang="en-GB" dirty="0"/>
              <a:t>2009;5:553–60; 5. </a:t>
            </a:r>
            <a:r>
              <a:rPr lang="en-GB" dirty="0" err="1"/>
              <a:t>Confavreux</a:t>
            </a:r>
            <a:r>
              <a:rPr lang="en-GB" dirty="0"/>
              <a:t> C, </a:t>
            </a:r>
            <a:r>
              <a:rPr lang="en-GB" i="1" dirty="0"/>
              <a:t>et al</a:t>
            </a:r>
            <a:r>
              <a:rPr lang="en-GB" dirty="0"/>
              <a:t>. </a:t>
            </a:r>
            <a:r>
              <a:rPr lang="en-GB" i="1" dirty="0"/>
              <a:t>N </a:t>
            </a:r>
            <a:r>
              <a:rPr lang="en-GB" i="1" dirty="0" err="1"/>
              <a:t>Engl</a:t>
            </a:r>
            <a:r>
              <a:rPr lang="en-GB" i="1" dirty="0"/>
              <a:t> J Med </a:t>
            </a:r>
            <a:r>
              <a:rPr lang="en-GB" dirty="0"/>
              <a:t>2000;343:1430‒8; 6. </a:t>
            </a:r>
            <a:r>
              <a:rPr lang="en-GB" dirty="0" err="1"/>
              <a:t>Leray</a:t>
            </a:r>
            <a:r>
              <a:rPr lang="en-GB" dirty="0"/>
              <a:t> E, </a:t>
            </a:r>
            <a:r>
              <a:rPr lang="en-GB" i="1" dirty="0"/>
              <a:t>et al. Brain</a:t>
            </a:r>
            <a:r>
              <a:rPr lang="en-GB" dirty="0"/>
              <a:t> 2010;133:1900–13; </a:t>
            </a:r>
            <a:br>
              <a:rPr lang="en-GB" dirty="0"/>
            </a:br>
            <a:r>
              <a:rPr lang="en-GB" dirty="0"/>
              <a:t>7. Coles AJ, </a:t>
            </a:r>
            <a:r>
              <a:rPr lang="en-GB" i="1" dirty="0"/>
              <a:t>et al</a:t>
            </a:r>
            <a:r>
              <a:rPr lang="en-GB" dirty="0"/>
              <a:t>. </a:t>
            </a:r>
            <a:r>
              <a:rPr lang="en-GB" i="1" dirty="0"/>
              <a:t>Ann </a:t>
            </a:r>
            <a:r>
              <a:rPr lang="en-GB" i="1" dirty="0" err="1"/>
              <a:t>Neurol</a:t>
            </a:r>
            <a:r>
              <a:rPr lang="en-GB" i="1" dirty="0"/>
              <a:t> </a:t>
            </a:r>
            <a:r>
              <a:rPr lang="en-GB" dirty="0"/>
              <a:t>1999;46:296–304; 8. Coles AJ, </a:t>
            </a:r>
            <a:r>
              <a:rPr lang="en-GB" i="1" dirty="0"/>
              <a:t>et al</a:t>
            </a:r>
            <a:r>
              <a:rPr lang="en-GB" dirty="0"/>
              <a:t>. </a:t>
            </a:r>
            <a:r>
              <a:rPr lang="en-GB" i="1" dirty="0"/>
              <a:t>J </a:t>
            </a:r>
            <a:r>
              <a:rPr lang="en-GB" i="1" dirty="0" err="1"/>
              <a:t>Neurol</a:t>
            </a:r>
            <a:r>
              <a:rPr lang="en-GB" i="1" dirty="0"/>
              <a:t> </a:t>
            </a:r>
            <a:r>
              <a:rPr lang="en-GB" dirty="0"/>
              <a:t>2006;253:98–108; 9. Narayanan S, </a:t>
            </a:r>
            <a:r>
              <a:rPr lang="en-GB" i="1" dirty="0"/>
              <a:t>et al</a:t>
            </a:r>
            <a:r>
              <a:rPr lang="en-GB" dirty="0"/>
              <a:t>. </a:t>
            </a:r>
            <a:r>
              <a:rPr lang="en-GB" i="1" dirty="0"/>
              <a:t>J </a:t>
            </a:r>
            <a:r>
              <a:rPr lang="en-GB" i="1" dirty="0" err="1"/>
              <a:t>Neurol</a:t>
            </a:r>
            <a:r>
              <a:rPr lang="en-GB" dirty="0"/>
              <a:t> 2001;248:979–86. </a:t>
            </a:r>
            <a:endParaRPr dirty="0"/>
          </a:p>
        </p:txBody>
      </p:sp>
      <p:grpSp>
        <p:nvGrpSpPr>
          <p:cNvPr id="2" name="Group 1"/>
          <p:cNvGrpSpPr/>
          <p:nvPr/>
        </p:nvGrpSpPr>
        <p:grpSpPr>
          <a:xfrm>
            <a:off x="428083" y="1494692"/>
            <a:ext cx="11335834" cy="4083788"/>
            <a:chOff x="597086" y="1494692"/>
            <a:chExt cx="11335834" cy="4083788"/>
          </a:xfrm>
        </p:grpSpPr>
        <p:grpSp>
          <p:nvGrpSpPr>
            <p:cNvPr id="204" name="Google Shape;204;p8"/>
            <p:cNvGrpSpPr/>
            <p:nvPr/>
          </p:nvGrpSpPr>
          <p:grpSpPr>
            <a:xfrm>
              <a:off x="4536387" y="1494692"/>
              <a:ext cx="2297240" cy="2297240"/>
              <a:chOff x="5454944" y="1306516"/>
              <a:chExt cx="1147186" cy="1147186"/>
            </a:xfrm>
          </p:grpSpPr>
          <p:sp>
            <p:nvSpPr>
              <p:cNvPr id="205" name="Google Shape;205;p8"/>
              <p:cNvSpPr/>
              <p:nvPr/>
            </p:nvSpPr>
            <p:spPr>
              <a:xfrm>
                <a:off x="5454944" y="1306516"/>
                <a:ext cx="1147186" cy="1147186"/>
              </a:xfrm>
              <a:prstGeom prst="ellipse">
                <a:avLst/>
              </a:prstGeom>
              <a:solidFill>
                <a:schemeClr val="accent6"/>
              </a:solid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Imago" pitchFamily="2" charset="0"/>
                  <a:sym typeface="Arial"/>
                </a:endParaRPr>
              </a:p>
            </p:txBody>
          </p:sp>
          <p:sp>
            <p:nvSpPr>
              <p:cNvPr id="206" name="Google Shape;206;p8"/>
              <p:cNvSpPr/>
              <p:nvPr/>
            </p:nvSpPr>
            <p:spPr>
              <a:xfrm>
                <a:off x="5713952" y="1569774"/>
                <a:ext cx="629171" cy="620671"/>
              </a:xfrm>
              <a:custGeom>
                <a:avLst/>
                <a:gdLst/>
                <a:ahLst/>
                <a:cxnLst/>
                <a:rect l="l" t="t" r="r" b="b"/>
                <a:pathLst>
                  <a:path w="274" h="272" extrusionOk="0">
                    <a:moveTo>
                      <a:pt x="10" y="272"/>
                    </a:moveTo>
                    <a:cubicBezTo>
                      <a:pt x="7" y="272"/>
                      <a:pt x="4" y="271"/>
                      <a:pt x="3" y="269"/>
                    </a:cubicBezTo>
                    <a:cubicBezTo>
                      <a:pt x="1" y="267"/>
                      <a:pt x="0" y="264"/>
                      <a:pt x="0" y="262"/>
                    </a:cubicBezTo>
                    <a:cubicBezTo>
                      <a:pt x="0" y="8"/>
                      <a:pt x="0" y="8"/>
                      <a:pt x="0" y="8"/>
                    </a:cubicBezTo>
                    <a:cubicBezTo>
                      <a:pt x="0" y="6"/>
                      <a:pt x="1" y="4"/>
                      <a:pt x="3" y="4"/>
                    </a:cubicBezTo>
                    <a:cubicBezTo>
                      <a:pt x="7" y="4"/>
                      <a:pt x="12" y="4"/>
                      <a:pt x="16" y="4"/>
                    </a:cubicBezTo>
                    <a:cubicBezTo>
                      <a:pt x="18" y="4"/>
                      <a:pt x="20" y="6"/>
                      <a:pt x="20" y="8"/>
                    </a:cubicBezTo>
                    <a:cubicBezTo>
                      <a:pt x="20" y="252"/>
                      <a:pt x="20" y="252"/>
                      <a:pt x="20" y="252"/>
                    </a:cubicBezTo>
                    <a:cubicBezTo>
                      <a:pt x="264" y="252"/>
                      <a:pt x="264" y="252"/>
                      <a:pt x="264" y="252"/>
                    </a:cubicBezTo>
                    <a:cubicBezTo>
                      <a:pt x="266" y="252"/>
                      <a:pt x="267" y="253"/>
                      <a:pt x="267" y="255"/>
                    </a:cubicBezTo>
                    <a:cubicBezTo>
                      <a:pt x="267" y="259"/>
                      <a:pt x="267" y="264"/>
                      <a:pt x="267" y="268"/>
                    </a:cubicBezTo>
                    <a:cubicBezTo>
                      <a:pt x="267" y="270"/>
                      <a:pt x="266" y="272"/>
                      <a:pt x="264" y="272"/>
                    </a:cubicBezTo>
                    <a:cubicBezTo>
                      <a:pt x="10" y="272"/>
                      <a:pt x="10" y="272"/>
                      <a:pt x="10" y="272"/>
                    </a:cubicBezTo>
                    <a:close/>
                    <a:moveTo>
                      <a:pt x="36" y="209"/>
                    </a:moveTo>
                    <a:cubicBezTo>
                      <a:pt x="32" y="214"/>
                      <a:pt x="33" y="221"/>
                      <a:pt x="38" y="225"/>
                    </a:cubicBezTo>
                    <a:cubicBezTo>
                      <a:pt x="47" y="232"/>
                      <a:pt x="47" y="232"/>
                      <a:pt x="47" y="232"/>
                    </a:cubicBezTo>
                    <a:cubicBezTo>
                      <a:pt x="52" y="236"/>
                      <a:pt x="59" y="235"/>
                      <a:pt x="63" y="230"/>
                    </a:cubicBezTo>
                    <a:cubicBezTo>
                      <a:pt x="121" y="155"/>
                      <a:pt x="121" y="155"/>
                      <a:pt x="121" y="155"/>
                    </a:cubicBezTo>
                    <a:cubicBezTo>
                      <a:pt x="189" y="155"/>
                      <a:pt x="189" y="155"/>
                      <a:pt x="189" y="155"/>
                    </a:cubicBezTo>
                    <a:cubicBezTo>
                      <a:pt x="192" y="155"/>
                      <a:pt x="195" y="154"/>
                      <a:pt x="198" y="153"/>
                    </a:cubicBezTo>
                    <a:cubicBezTo>
                      <a:pt x="200" y="151"/>
                      <a:pt x="202" y="149"/>
                      <a:pt x="204" y="147"/>
                    </a:cubicBezTo>
                    <a:cubicBezTo>
                      <a:pt x="239" y="86"/>
                      <a:pt x="239" y="86"/>
                      <a:pt x="239" y="86"/>
                    </a:cubicBezTo>
                    <a:cubicBezTo>
                      <a:pt x="239" y="106"/>
                      <a:pt x="239" y="106"/>
                      <a:pt x="239" y="106"/>
                    </a:cubicBezTo>
                    <a:cubicBezTo>
                      <a:pt x="239" y="113"/>
                      <a:pt x="245" y="118"/>
                      <a:pt x="251" y="118"/>
                    </a:cubicBezTo>
                    <a:cubicBezTo>
                      <a:pt x="262" y="117"/>
                      <a:pt x="262" y="117"/>
                      <a:pt x="262" y="117"/>
                    </a:cubicBezTo>
                    <a:cubicBezTo>
                      <a:pt x="269" y="117"/>
                      <a:pt x="274" y="112"/>
                      <a:pt x="274" y="105"/>
                    </a:cubicBezTo>
                    <a:cubicBezTo>
                      <a:pt x="272" y="70"/>
                      <a:pt x="271" y="35"/>
                      <a:pt x="270" y="0"/>
                    </a:cubicBezTo>
                    <a:cubicBezTo>
                      <a:pt x="238" y="15"/>
                      <a:pt x="207" y="31"/>
                      <a:pt x="175" y="46"/>
                    </a:cubicBezTo>
                    <a:cubicBezTo>
                      <a:pt x="169" y="49"/>
                      <a:pt x="167" y="56"/>
                      <a:pt x="170" y="62"/>
                    </a:cubicBezTo>
                    <a:cubicBezTo>
                      <a:pt x="174" y="72"/>
                      <a:pt x="174" y="72"/>
                      <a:pt x="174" y="72"/>
                    </a:cubicBezTo>
                    <a:cubicBezTo>
                      <a:pt x="177" y="78"/>
                      <a:pt x="184" y="80"/>
                      <a:pt x="190" y="77"/>
                    </a:cubicBezTo>
                    <a:cubicBezTo>
                      <a:pt x="209" y="68"/>
                      <a:pt x="209" y="68"/>
                      <a:pt x="209" y="68"/>
                    </a:cubicBezTo>
                    <a:cubicBezTo>
                      <a:pt x="180" y="120"/>
                      <a:pt x="180" y="120"/>
                      <a:pt x="180" y="120"/>
                    </a:cubicBezTo>
                    <a:cubicBezTo>
                      <a:pt x="113" y="120"/>
                      <a:pt x="113" y="120"/>
                      <a:pt x="113" y="120"/>
                    </a:cubicBezTo>
                    <a:cubicBezTo>
                      <a:pt x="110" y="120"/>
                      <a:pt x="107" y="121"/>
                      <a:pt x="105" y="122"/>
                    </a:cubicBezTo>
                    <a:cubicBezTo>
                      <a:pt x="103" y="123"/>
                      <a:pt x="101" y="125"/>
                      <a:pt x="99" y="127"/>
                    </a:cubicBezTo>
                    <a:lnTo>
                      <a:pt x="36" y="209"/>
                    </a:ln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rgbClr val="3F3F3F"/>
                  </a:solidFill>
                  <a:latin typeface="Imago" pitchFamily="2" charset="0"/>
                  <a:sym typeface="Arial"/>
                </a:endParaRPr>
              </a:p>
            </p:txBody>
          </p:sp>
        </p:grpSp>
        <p:grpSp>
          <p:nvGrpSpPr>
            <p:cNvPr id="207" name="Google Shape;207;p8"/>
            <p:cNvGrpSpPr/>
            <p:nvPr/>
          </p:nvGrpSpPr>
          <p:grpSpPr>
            <a:xfrm>
              <a:off x="8575784" y="1494692"/>
              <a:ext cx="2297240" cy="2297240"/>
              <a:chOff x="9185342" y="1306516"/>
              <a:chExt cx="1147186" cy="1147186"/>
            </a:xfrm>
          </p:grpSpPr>
          <p:sp>
            <p:nvSpPr>
              <p:cNvPr id="208" name="Google Shape;208;p8"/>
              <p:cNvSpPr/>
              <p:nvPr/>
            </p:nvSpPr>
            <p:spPr>
              <a:xfrm>
                <a:off x="9185342" y="1306516"/>
                <a:ext cx="1147186" cy="1147186"/>
              </a:xfrm>
              <a:prstGeom prst="ellipse">
                <a:avLst/>
              </a:prstGeom>
              <a:solidFill>
                <a:srgbClr val="FE4A49"/>
              </a:solid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Imago" pitchFamily="2" charset="0"/>
                  <a:sym typeface="Arial"/>
                </a:endParaRPr>
              </a:p>
            </p:txBody>
          </p:sp>
          <p:sp>
            <p:nvSpPr>
              <p:cNvPr id="209" name="Google Shape;209;p8"/>
              <p:cNvSpPr/>
              <p:nvPr/>
            </p:nvSpPr>
            <p:spPr>
              <a:xfrm>
                <a:off x="9375420" y="1504263"/>
                <a:ext cx="767032" cy="751691"/>
              </a:xfrm>
              <a:custGeom>
                <a:avLst/>
                <a:gdLst/>
                <a:ahLst/>
                <a:cxnLst/>
                <a:rect l="l" t="t" r="r" b="b"/>
                <a:pathLst>
                  <a:path w="238" h="233" extrusionOk="0">
                    <a:moveTo>
                      <a:pt x="233" y="112"/>
                    </a:moveTo>
                    <a:cubicBezTo>
                      <a:pt x="212" y="112"/>
                      <a:pt x="212" y="112"/>
                      <a:pt x="212" y="112"/>
                    </a:cubicBezTo>
                    <a:cubicBezTo>
                      <a:pt x="210" y="65"/>
                      <a:pt x="173" y="27"/>
                      <a:pt x="126" y="24"/>
                    </a:cubicBezTo>
                    <a:cubicBezTo>
                      <a:pt x="126" y="5"/>
                      <a:pt x="126" y="5"/>
                      <a:pt x="126" y="5"/>
                    </a:cubicBezTo>
                    <a:cubicBezTo>
                      <a:pt x="126" y="2"/>
                      <a:pt x="124" y="0"/>
                      <a:pt x="121" y="0"/>
                    </a:cubicBezTo>
                    <a:cubicBezTo>
                      <a:pt x="119" y="0"/>
                      <a:pt x="117" y="2"/>
                      <a:pt x="117" y="5"/>
                    </a:cubicBezTo>
                    <a:cubicBezTo>
                      <a:pt x="117" y="24"/>
                      <a:pt x="117" y="24"/>
                      <a:pt x="117" y="24"/>
                    </a:cubicBezTo>
                    <a:cubicBezTo>
                      <a:pt x="94" y="25"/>
                      <a:pt x="73" y="34"/>
                      <a:pt x="57" y="49"/>
                    </a:cubicBezTo>
                    <a:cubicBezTo>
                      <a:pt x="56" y="48"/>
                      <a:pt x="56" y="48"/>
                      <a:pt x="56" y="48"/>
                    </a:cubicBezTo>
                    <a:cubicBezTo>
                      <a:pt x="60" y="36"/>
                      <a:pt x="60" y="36"/>
                      <a:pt x="60" y="36"/>
                    </a:cubicBezTo>
                    <a:cubicBezTo>
                      <a:pt x="61" y="34"/>
                      <a:pt x="60" y="32"/>
                      <a:pt x="59" y="31"/>
                    </a:cubicBezTo>
                    <a:cubicBezTo>
                      <a:pt x="29" y="2"/>
                      <a:pt x="29" y="2"/>
                      <a:pt x="29" y="2"/>
                    </a:cubicBezTo>
                    <a:cubicBezTo>
                      <a:pt x="28" y="1"/>
                      <a:pt x="26" y="1"/>
                      <a:pt x="25" y="1"/>
                    </a:cubicBezTo>
                    <a:cubicBezTo>
                      <a:pt x="23" y="2"/>
                      <a:pt x="22" y="3"/>
                      <a:pt x="22" y="5"/>
                    </a:cubicBezTo>
                    <a:cubicBezTo>
                      <a:pt x="19" y="14"/>
                      <a:pt x="19" y="14"/>
                      <a:pt x="19" y="14"/>
                    </a:cubicBezTo>
                    <a:cubicBezTo>
                      <a:pt x="18" y="14"/>
                      <a:pt x="16" y="14"/>
                      <a:pt x="15" y="15"/>
                    </a:cubicBezTo>
                    <a:cubicBezTo>
                      <a:pt x="14" y="16"/>
                      <a:pt x="14" y="18"/>
                      <a:pt x="14" y="20"/>
                    </a:cubicBezTo>
                    <a:cubicBezTo>
                      <a:pt x="3" y="24"/>
                      <a:pt x="3" y="24"/>
                      <a:pt x="3" y="24"/>
                    </a:cubicBezTo>
                    <a:cubicBezTo>
                      <a:pt x="2" y="24"/>
                      <a:pt x="1" y="25"/>
                      <a:pt x="0" y="27"/>
                    </a:cubicBezTo>
                    <a:cubicBezTo>
                      <a:pt x="0" y="29"/>
                      <a:pt x="0" y="30"/>
                      <a:pt x="2" y="31"/>
                    </a:cubicBezTo>
                    <a:cubicBezTo>
                      <a:pt x="31" y="60"/>
                      <a:pt x="31" y="60"/>
                      <a:pt x="31" y="60"/>
                    </a:cubicBezTo>
                    <a:cubicBezTo>
                      <a:pt x="32" y="61"/>
                      <a:pt x="33" y="61"/>
                      <a:pt x="35" y="61"/>
                    </a:cubicBezTo>
                    <a:cubicBezTo>
                      <a:pt x="35" y="61"/>
                      <a:pt x="36" y="61"/>
                      <a:pt x="36" y="61"/>
                    </a:cubicBezTo>
                    <a:cubicBezTo>
                      <a:pt x="50" y="55"/>
                      <a:pt x="50" y="55"/>
                      <a:pt x="50" y="55"/>
                    </a:cubicBezTo>
                    <a:cubicBezTo>
                      <a:pt x="51" y="56"/>
                      <a:pt x="51" y="56"/>
                      <a:pt x="51" y="56"/>
                    </a:cubicBezTo>
                    <a:cubicBezTo>
                      <a:pt x="37" y="71"/>
                      <a:pt x="29" y="91"/>
                      <a:pt x="28" y="112"/>
                    </a:cubicBezTo>
                    <a:cubicBezTo>
                      <a:pt x="10" y="112"/>
                      <a:pt x="10" y="112"/>
                      <a:pt x="10" y="112"/>
                    </a:cubicBezTo>
                    <a:cubicBezTo>
                      <a:pt x="7" y="112"/>
                      <a:pt x="5" y="114"/>
                      <a:pt x="5" y="117"/>
                    </a:cubicBezTo>
                    <a:cubicBezTo>
                      <a:pt x="5" y="119"/>
                      <a:pt x="7" y="121"/>
                      <a:pt x="10" y="121"/>
                    </a:cubicBezTo>
                    <a:cubicBezTo>
                      <a:pt x="28" y="121"/>
                      <a:pt x="28" y="121"/>
                      <a:pt x="28" y="121"/>
                    </a:cubicBezTo>
                    <a:cubicBezTo>
                      <a:pt x="30" y="169"/>
                      <a:pt x="69" y="207"/>
                      <a:pt x="117" y="209"/>
                    </a:cubicBezTo>
                    <a:cubicBezTo>
                      <a:pt x="117" y="228"/>
                      <a:pt x="117" y="228"/>
                      <a:pt x="117" y="228"/>
                    </a:cubicBezTo>
                    <a:cubicBezTo>
                      <a:pt x="117" y="231"/>
                      <a:pt x="119" y="233"/>
                      <a:pt x="121" y="233"/>
                    </a:cubicBezTo>
                    <a:cubicBezTo>
                      <a:pt x="124" y="233"/>
                      <a:pt x="126" y="231"/>
                      <a:pt x="126" y="228"/>
                    </a:cubicBezTo>
                    <a:cubicBezTo>
                      <a:pt x="126" y="209"/>
                      <a:pt x="126" y="209"/>
                      <a:pt x="126" y="209"/>
                    </a:cubicBezTo>
                    <a:cubicBezTo>
                      <a:pt x="173" y="206"/>
                      <a:pt x="210" y="168"/>
                      <a:pt x="212" y="121"/>
                    </a:cubicBezTo>
                    <a:cubicBezTo>
                      <a:pt x="233" y="121"/>
                      <a:pt x="233" y="121"/>
                      <a:pt x="233" y="121"/>
                    </a:cubicBezTo>
                    <a:cubicBezTo>
                      <a:pt x="236" y="121"/>
                      <a:pt x="238" y="119"/>
                      <a:pt x="238" y="117"/>
                    </a:cubicBezTo>
                    <a:cubicBezTo>
                      <a:pt x="238" y="114"/>
                      <a:pt x="236" y="112"/>
                      <a:pt x="233" y="112"/>
                    </a:cubicBezTo>
                    <a:close/>
                    <a:moveTo>
                      <a:pt x="36" y="51"/>
                    </a:moveTo>
                    <a:cubicBezTo>
                      <a:pt x="13" y="30"/>
                      <a:pt x="13" y="30"/>
                      <a:pt x="13" y="30"/>
                    </a:cubicBezTo>
                    <a:cubicBezTo>
                      <a:pt x="21" y="27"/>
                      <a:pt x="21" y="27"/>
                      <a:pt x="21" y="27"/>
                    </a:cubicBezTo>
                    <a:cubicBezTo>
                      <a:pt x="43" y="48"/>
                      <a:pt x="43" y="48"/>
                      <a:pt x="43" y="48"/>
                    </a:cubicBezTo>
                    <a:lnTo>
                      <a:pt x="36" y="51"/>
                    </a:lnTo>
                    <a:close/>
                    <a:moveTo>
                      <a:pt x="49" y="41"/>
                    </a:moveTo>
                    <a:cubicBezTo>
                      <a:pt x="27" y="21"/>
                      <a:pt x="27" y="21"/>
                      <a:pt x="27" y="21"/>
                    </a:cubicBezTo>
                    <a:cubicBezTo>
                      <a:pt x="29" y="15"/>
                      <a:pt x="29" y="15"/>
                      <a:pt x="29" y="15"/>
                    </a:cubicBezTo>
                    <a:cubicBezTo>
                      <a:pt x="50" y="36"/>
                      <a:pt x="50" y="36"/>
                      <a:pt x="50" y="36"/>
                    </a:cubicBezTo>
                    <a:lnTo>
                      <a:pt x="49" y="41"/>
                    </a:lnTo>
                    <a:close/>
                    <a:moveTo>
                      <a:pt x="126" y="65"/>
                    </a:moveTo>
                    <a:cubicBezTo>
                      <a:pt x="149" y="69"/>
                      <a:pt x="167" y="88"/>
                      <a:pt x="169" y="112"/>
                    </a:cubicBezTo>
                    <a:cubicBezTo>
                      <a:pt x="152" y="112"/>
                      <a:pt x="152" y="112"/>
                      <a:pt x="152" y="112"/>
                    </a:cubicBezTo>
                    <a:cubicBezTo>
                      <a:pt x="150" y="98"/>
                      <a:pt x="140" y="87"/>
                      <a:pt x="126" y="85"/>
                    </a:cubicBezTo>
                    <a:lnTo>
                      <a:pt x="126" y="65"/>
                    </a:lnTo>
                    <a:close/>
                    <a:moveTo>
                      <a:pt x="169" y="121"/>
                    </a:moveTo>
                    <a:cubicBezTo>
                      <a:pt x="167" y="145"/>
                      <a:pt x="149" y="163"/>
                      <a:pt x="126" y="167"/>
                    </a:cubicBezTo>
                    <a:cubicBezTo>
                      <a:pt x="126" y="149"/>
                      <a:pt x="126" y="149"/>
                      <a:pt x="126" y="149"/>
                    </a:cubicBezTo>
                    <a:cubicBezTo>
                      <a:pt x="140" y="146"/>
                      <a:pt x="150" y="135"/>
                      <a:pt x="152" y="121"/>
                    </a:cubicBezTo>
                    <a:lnTo>
                      <a:pt x="169" y="121"/>
                    </a:lnTo>
                    <a:close/>
                    <a:moveTo>
                      <a:pt x="117" y="38"/>
                    </a:moveTo>
                    <a:cubicBezTo>
                      <a:pt x="117" y="50"/>
                      <a:pt x="117" y="50"/>
                      <a:pt x="117" y="50"/>
                    </a:cubicBezTo>
                    <a:cubicBezTo>
                      <a:pt x="101" y="51"/>
                      <a:pt x="86" y="57"/>
                      <a:pt x="75" y="66"/>
                    </a:cubicBezTo>
                    <a:cubicBezTo>
                      <a:pt x="67" y="59"/>
                      <a:pt x="67" y="59"/>
                      <a:pt x="67" y="59"/>
                    </a:cubicBezTo>
                    <a:cubicBezTo>
                      <a:pt x="80" y="47"/>
                      <a:pt x="98" y="39"/>
                      <a:pt x="117" y="38"/>
                    </a:cubicBezTo>
                    <a:close/>
                    <a:moveTo>
                      <a:pt x="85" y="76"/>
                    </a:moveTo>
                    <a:cubicBezTo>
                      <a:pt x="94" y="69"/>
                      <a:pt x="105" y="65"/>
                      <a:pt x="117" y="64"/>
                    </a:cubicBezTo>
                    <a:cubicBezTo>
                      <a:pt x="117" y="84"/>
                      <a:pt x="117" y="84"/>
                      <a:pt x="117" y="84"/>
                    </a:cubicBezTo>
                    <a:cubicBezTo>
                      <a:pt x="111" y="85"/>
                      <a:pt x="105" y="87"/>
                      <a:pt x="100" y="91"/>
                    </a:cubicBezTo>
                    <a:lnTo>
                      <a:pt x="85" y="76"/>
                    </a:lnTo>
                    <a:close/>
                    <a:moveTo>
                      <a:pt x="94" y="97"/>
                    </a:moveTo>
                    <a:cubicBezTo>
                      <a:pt x="91" y="102"/>
                      <a:pt x="89" y="107"/>
                      <a:pt x="88" y="112"/>
                    </a:cubicBezTo>
                    <a:cubicBezTo>
                      <a:pt x="66" y="112"/>
                      <a:pt x="66" y="112"/>
                      <a:pt x="66" y="112"/>
                    </a:cubicBezTo>
                    <a:cubicBezTo>
                      <a:pt x="67" y="101"/>
                      <a:pt x="72" y="91"/>
                      <a:pt x="78" y="82"/>
                    </a:cubicBezTo>
                    <a:lnTo>
                      <a:pt x="94" y="97"/>
                    </a:lnTo>
                    <a:close/>
                    <a:moveTo>
                      <a:pt x="61" y="65"/>
                    </a:moveTo>
                    <a:cubicBezTo>
                      <a:pt x="68" y="73"/>
                      <a:pt x="68" y="73"/>
                      <a:pt x="68" y="73"/>
                    </a:cubicBezTo>
                    <a:cubicBezTo>
                      <a:pt x="59" y="83"/>
                      <a:pt x="53" y="97"/>
                      <a:pt x="52" y="112"/>
                    </a:cubicBezTo>
                    <a:cubicBezTo>
                      <a:pt x="42" y="112"/>
                      <a:pt x="42" y="112"/>
                      <a:pt x="42" y="112"/>
                    </a:cubicBezTo>
                    <a:cubicBezTo>
                      <a:pt x="43" y="94"/>
                      <a:pt x="50" y="78"/>
                      <a:pt x="61" y="65"/>
                    </a:cubicBezTo>
                    <a:close/>
                    <a:moveTo>
                      <a:pt x="117" y="195"/>
                    </a:moveTo>
                    <a:cubicBezTo>
                      <a:pt x="76" y="193"/>
                      <a:pt x="44" y="161"/>
                      <a:pt x="42" y="121"/>
                    </a:cubicBezTo>
                    <a:cubicBezTo>
                      <a:pt x="52" y="121"/>
                      <a:pt x="52" y="121"/>
                      <a:pt x="52" y="121"/>
                    </a:cubicBezTo>
                    <a:cubicBezTo>
                      <a:pt x="55" y="155"/>
                      <a:pt x="83" y="181"/>
                      <a:pt x="117" y="182"/>
                    </a:cubicBezTo>
                    <a:lnTo>
                      <a:pt x="117" y="195"/>
                    </a:lnTo>
                    <a:close/>
                    <a:moveTo>
                      <a:pt x="117" y="168"/>
                    </a:moveTo>
                    <a:cubicBezTo>
                      <a:pt x="90" y="167"/>
                      <a:pt x="69" y="147"/>
                      <a:pt x="66" y="121"/>
                    </a:cubicBezTo>
                    <a:cubicBezTo>
                      <a:pt x="88" y="121"/>
                      <a:pt x="88" y="121"/>
                      <a:pt x="88" y="121"/>
                    </a:cubicBezTo>
                    <a:cubicBezTo>
                      <a:pt x="90" y="136"/>
                      <a:pt x="102" y="148"/>
                      <a:pt x="117" y="149"/>
                    </a:cubicBezTo>
                    <a:lnTo>
                      <a:pt x="117" y="168"/>
                    </a:lnTo>
                    <a:close/>
                    <a:moveTo>
                      <a:pt x="120" y="135"/>
                    </a:moveTo>
                    <a:cubicBezTo>
                      <a:pt x="119" y="135"/>
                      <a:pt x="118" y="135"/>
                      <a:pt x="117" y="135"/>
                    </a:cubicBezTo>
                    <a:cubicBezTo>
                      <a:pt x="109" y="134"/>
                      <a:pt x="104" y="128"/>
                      <a:pt x="102" y="121"/>
                    </a:cubicBezTo>
                    <a:cubicBezTo>
                      <a:pt x="102" y="120"/>
                      <a:pt x="101" y="118"/>
                      <a:pt x="101" y="117"/>
                    </a:cubicBezTo>
                    <a:cubicBezTo>
                      <a:pt x="101" y="115"/>
                      <a:pt x="102" y="114"/>
                      <a:pt x="102" y="112"/>
                    </a:cubicBezTo>
                    <a:cubicBezTo>
                      <a:pt x="102" y="110"/>
                      <a:pt x="103" y="109"/>
                      <a:pt x="104" y="107"/>
                    </a:cubicBezTo>
                    <a:cubicBezTo>
                      <a:pt x="109" y="112"/>
                      <a:pt x="109" y="112"/>
                      <a:pt x="109" y="112"/>
                    </a:cubicBezTo>
                    <a:cubicBezTo>
                      <a:pt x="116" y="118"/>
                      <a:pt x="116" y="118"/>
                      <a:pt x="116" y="118"/>
                    </a:cubicBezTo>
                    <a:cubicBezTo>
                      <a:pt x="116" y="119"/>
                      <a:pt x="116" y="119"/>
                      <a:pt x="117" y="119"/>
                    </a:cubicBezTo>
                    <a:cubicBezTo>
                      <a:pt x="117" y="119"/>
                      <a:pt x="118" y="120"/>
                      <a:pt x="119" y="120"/>
                    </a:cubicBezTo>
                    <a:cubicBezTo>
                      <a:pt x="120" y="120"/>
                      <a:pt x="122" y="119"/>
                      <a:pt x="122" y="118"/>
                    </a:cubicBezTo>
                    <a:cubicBezTo>
                      <a:pt x="124" y="116"/>
                      <a:pt x="124" y="114"/>
                      <a:pt x="123" y="112"/>
                    </a:cubicBezTo>
                    <a:cubicBezTo>
                      <a:pt x="122" y="112"/>
                      <a:pt x="122" y="112"/>
                      <a:pt x="122" y="112"/>
                    </a:cubicBezTo>
                    <a:cubicBezTo>
                      <a:pt x="117" y="106"/>
                      <a:pt x="117" y="106"/>
                      <a:pt x="117" y="106"/>
                    </a:cubicBezTo>
                    <a:cubicBezTo>
                      <a:pt x="111" y="101"/>
                      <a:pt x="111" y="101"/>
                      <a:pt x="111" y="101"/>
                    </a:cubicBezTo>
                    <a:cubicBezTo>
                      <a:pt x="112" y="99"/>
                      <a:pt x="115" y="99"/>
                      <a:pt x="117" y="98"/>
                    </a:cubicBezTo>
                    <a:cubicBezTo>
                      <a:pt x="118" y="98"/>
                      <a:pt x="119" y="98"/>
                      <a:pt x="120" y="98"/>
                    </a:cubicBezTo>
                    <a:cubicBezTo>
                      <a:pt x="122" y="98"/>
                      <a:pt x="124" y="98"/>
                      <a:pt x="126" y="99"/>
                    </a:cubicBezTo>
                    <a:cubicBezTo>
                      <a:pt x="132" y="101"/>
                      <a:pt x="137" y="106"/>
                      <a:pt x="138" y="112"/>
                    </a:cubicBezTo>
                    <a:cubicBezTo>
                      <a:pt x="138" y="114"/>
                      <a:pt x="139" y="115"/>
                      <a:pt x="139" y="117"/>
                    </a:cubicBezTo>
                    <a:cubicBezTo>
                      <a:pt x="139" y="118"/>
                      <a:pt x="138" y="120"/>
                      <a:pt x="138" y="121"/>
                    </a:cubicBezTo>
                    <a:cubicBezTo>
                      <a:pt x="137" y="127"/>
                      <a:pt x="132" y="132"/>
                      <a:pt x="126" y="134"/>
                    </a:cubicBezTo>
                    <a:cubicBezTo>
                      <a:pt x="124" y="135"/>
                      <a:pt x="122" y="135"/>
                      <a:pt x="120" y="135"/>
                    </a:cubicBezTo>
                    <a:close/>
                    <a:moveTo>
                      <a:pt x="126" y="195"/>
                    </a:moveTo>
                    <a:cubicBezTo>
                      <a:pt x="126" y="181"/>
                      <a:pt x="126" y="181"/>
                      <a:pt x="126" y="181"/>
                    </a:cubicBezTo>
                    <a:cubicBezTo>
                      <a:pt x="157" y="177"/>
                      <a:pt x="181" y="152"/>
                      <a:pt x="183" y="121"/>
                    </a:cubicBezTo>
                    <a:cubicBezTo>
                      <a:pt x="198" y="121"/>
                      <a:pt x="198" y="121"/>
                      <a:pt x="198" y="121"/>
                    </a:cubicBezTo>
                    <a:cubicBezTo>
                      <a:pt x="196" y="161"/>
                      <a:pt x="165" y="192"/>
                      <a:pt x="126" y="195"/>
                    </a:cubicBezTo>
                    <a:close/>
                    <a:moveTo>
                      <a:pt x="183" y="112"/>
                    </a:moveTo>
                    <a:cubicBezTo>
                      <a:pt x="181" y="80"/>
                      <a:pt x="157" y="55"/>
                      <a:pt x="126" y="51"/>
                    </a:cubicBezTo>
                    <a:cubicBezTo>
                      <a:pt x="126" y="38"/>
                      <a:pt x="126" y="38"/>
                      <a:pt x="126" y="38"/>
                    </a:cubicBezTo>
                    <a:cubicBezTo>
                      <a:pt x="165" y="41"/>
                      <a:pt x="196" y="73"/>
                      <a:pt x="198" y="112"/>
                    </a:cubicBezTo>
                    <a:lnTo>
                      <a:pt x="183" y="1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rgbClr val="3F3F3F"/>
                  </a:solidFill>
                  <a:latin typeface="Imago" pitchFamily="2" charset="0"/>
                  <a:sym typeface="Arial"/>
                </a:endParaRPr>
              </a:p>
            </p:txBody>
          </p:sp>
        </p:grpSp>
        <p:grpSp>
          <p:nvGrpSpPr>
            <p:cNvPr id="210" name="Google Shape;210;p8"/>
            <p:cNvGrpSpPr/>
            <p:nvPr/>
          </p:nvGrpSpPr>
          <p:grpSpPr>
            <a:xfrm>
              <a:off x="1084609" y="1494692"/>
              <a:ext cx="2297240" cy="2297240"/>
              <a:chOff x="1724547" y="1306516"/>
              <a:chExt cx="1147186" cy="1147186"/>
            </a:xfrm>
          </p:grpSpPr>
          <p:sp>
            <p:nvSpPr>
              <p:cNvPr id="211" name="Google Shape;211;p8"/>
              <p:cNvSpPr/>
              <p:nvPr/>
            </p:nvSpPr>
            <p:spPr>
              <a:xfrm>
                <a:off x="1724547" y="1306516"/>
                <a:ext cx="1147186" cy="1147186"/>
              </a:xfrm>
              <a:prstGeom prst="ellipse">
                <a:avLst/>
              </a:prstGeom>
              <a:solidFill>
                <a:schemeClr val="dk2"/>
              </a:solidFill>
              <a:ln w="381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Imago" pitchFamily="2" charset="0"/>
                  <a:sym typeface="Arial"/>
                </a:endParaRPr>
              </a:p>
            </p:txBody>
          </p:sp>
          <p:sp>
            <p:nvSpPr>
              <p:cNvPr id="212" name="Google Shape;212;p8"/>
              <p:cNvSpPr/>
              <p:nvPr/>
            </p:nvSpPr>
            <p:spPr>
              <a:xfrm flipH="1">
                <a:off x="1933172" y="1466837"/>
                <a:ext cx="729933" cy="826541"/>
              </a:xfrm>
              <a:custGeom>
                <a:avLst/>
                <a:gdLst/>
                <a:ahLst/>
                <a:cxnLst/>
                <a:rect l="l" t="t" r="r" b="b"/>
                <a:pathLst>
                  <a:path w="156" h="177" extrusionOk="0">
                    <a:moveTo>
                      <a:pt x="58" y="169"/>
                    </a:moveTo>
                    <a:cubicBezTo>
                      <a:pt x="51" y="168"/>
                      <a:pt x="42" y="169"/>
                      <a:pt x="37" y="165"/>
                    </a:cubicBezTo>
                    <a:cubicBezTo>
                      <a:pt x="32" y="161"/>
                      <a:pt x="35" y="152"/>
                      <a:pt x="36" y="146"/>
                    </a:cubicBezTo>
                    <a:cubicBezTo>
                      <a:pt x="36" y="137"/>
                      <a:pt x="33" y="130"/>
                      <a:pt x="27" y="123"/>
                    </a:cubicBezTo>
                    <a:cubicBezTo>
                      <a:pt x="3" y="97"/>
                      <a:pt x="0" y="60"/>
                      <a:pt x="21" y="33"/>
                    </a:cubicBezTo>
                    <a:cubicBezTo>
                      <a:pt x="38" y="10"/>
                      <a:pt x="62" y="0"/>
                      <a:pt x="91" y="6"/>
                    </a:cubicBezTo>
                    <a:cubicBezTo>
                      <a:pt x="119" y="11"/>
                      <a:pt x="137" y="30"/>
                      <a:pt x="145" y="58"/>
                    </a:cubicBezTo>
                    <a:cubicBezTo>
                      <a:pt x="148" y="69"/>
                      <a:pt x="151" y="81"/>
                      <a:pt x="155" y="93"/>
                    </a:cubicBezTo>
                    <a:cubicBezTo>
                      <a:pt x="156" y="98"/>
                      <a:pt x="155" y="100"/>
                      <a:pt x="149" y="100"/>
                    </a:cubicBezTo>
                    <a:cubicBezTo>
                      <a:pt x="137" y="99"/>
                      <a:pt x="138" y="100"/>
                      <a:pt x="138" y="111"/>
                    </a:cubicBezTo>
                    <a:cubicBezTo>
                      <a:pt x="138" y="119"/>
                      <a:pt x="138" y="127"/>
                      <a:pt x="138" y="135"/>
                    </a:cubicBezTo>
                    <a:cubicBezTo>
                      <a:pt x="138" y="140"/>
                      <a:pt x="136" y="143"/>
                      <a:pt x="131" y="143"/>
                    </a:cubicBezTo>
                    <a:cubicBezTo>
                      <a:pt x="124" y="143"/>
                      <a:pt x="117" y="143"/>
                      <a:pt x="110" y="143"/>
                    </a:cubicBezTo>
                    <a:cubicBezTo>
                      <a:pt x="102" y="143"/>
                      <a:pt x="101" y="144"/>
                      <a:pt x="101" y="152"/>
                    </a:cubicBezTo>
                    <a:cubicBezTo>
                      <a:pt x="101" y="158"/>
                      <a:pt x="101" y="165"/>
                      <a:pt x="101" y="172"/>
                    </a:cubicBezTo>
                    <a:cubicBezTo>
                      <a:pt x="101" y="175"/>
                      <a:pt x="100" y="177"/>
                      <a:pt x="96" y="176"/>
                    </a:cubicBezTo>
                    <a:cubicBezTo>
                      <a:pt x="87" y="174"/>
                      <a:pt x="78" y="173"/>
                      <a:pt x="69" y="171"/>
                    </a:cubicBezTo>
                    <a:cubicBezTo>
                      <a:pt x="69" y="168"/>
                      <a:pt x="69" y="166"/>
                      <a:pt x="69" y="163"/>
                    </a:cubicBezTo>
                    <a:cubicBezTo>
                      <a:pt x="69" y="140"/>
                      <a:pt x="69" y="116"/>
                      <a:pt x="69" y="93"/>
                    </a:cubicBezTo>
                    <a:cubicBezTo>
                      <a:pt x="69" y="85"/>
                      <a:pt x="71" y="83"/>
                      <a:pt x="79" y="83"/>
                    </a:cubicBezTo>
                    <a:cubicBezTo>
                      <a:pt x="93" y="83"/>
                      <a:pt x="107" y="83"/>
                      <a:pt x="121" y="83"/>
                    </a:cubicBezTo>
                    <a:cubicBezTo>
                      <a:pt x="125" y="83"/>
                      <a:pt x="129" y="82"/>
                      <a:pt x="132" y="77"/>
                    </a:cubicBezTo>
                    <a:cubicBezTo>
                      <a:pt x="134" y="73"/>
                      <a:pt x="133" y="69"/>
                      <a:pt x="129" y="66"/>
                    </a:cubicBezTo>
                    <a:cubicBezTo>
                      <a:pt x="127" y="64"/>
                      <a:pt x="127" y="64"/>
                      <a:pt x="129" y="62"/>
                    </a:cubicBezTo>
                    <a:cubicBezTo>
                      <a:pt x="133" y="55"/>
                      <a:pt x="132" y="49"/>
                      <a:pt x="124" y="47"/>
                    </a:cubicBezTo>
                    <a:cubicBezTo>
                      <a:pt x="121" y="46"/>
                      <a:pt x="121" y="45"/>
                      <a:pt x="121" y="42"/>
                    </a:cubicBezTo>
                    <a:cubicBezTo>
                      <a:pt x="121" y="35"/>
                      <a:pt x="117" y="31"/>
                      <a:pt x="110" y="32"/>
                    </a:cubicBezTo>
                    <a:cubicBezTo>
                      <a:pt x="107" y="32"/>
                      <a:pt x="106" y="31"/>
                      <a:pt x="105" y="28"/>
                    </a:cubicBezTo>
                    <a:cubicBezTo>
                      <a:pt x="103" y="23"/>
                      <a:pt x="97" y="20"/>
                      <a:pt x="92" y="23"/>
                    </a:cubicBezTo>
                    <a:cubicBezTo>
                      <a:pt x="89" y="25"/>
                      <a:pt x="87" y="24"/>
                      <a:pt x="85" y="21"/>
                    </a:cubicBezTo>
                    <a:cubicBezTo>
                      <a:pt x="81" y="17"/>
                      <a:pt x="75" y="17"/>
                      <a:pt x="71" y="21"/>
                    </a:cubicBezTo>
                    <a:cubicBezTo>
                      <a:pt x="69" y="24"/>
                      <a:pt x="67" y="24"/>
                      <a:pt x="64" y="23"/>
                    </a:cubicBezTo>
                    <a:cubicBezTo>
                      <a:pt x="59" y="20"/>
                      <a:pt x="53" y="22"/>
                      <a:pt x="51" y="28"/>
                    </a:cubicBezTo>
                    <a:cubicBezTo>
                      <a:pt x="50" y="31"/>
                      <a:pt x="48" y="31"/>
                      <a:pt x="45" y="31"/>
                    </a:cubicBezTo>
                    <a:cubicBezTo>
                      <a:pt x="39" y="31"/>
                      <a:pt x="34" y="35"/>
                      <a:pt x="35" y="41"/>
                    </a:cubicBezTo>
                    <a:cubicBezTo>
                      <a:pt x="35" y="44"/>
                      <a:pt x="34" y="45"/>
                      <a:pt x="31" y="46"/>
                    </a:cubicBezTo>
                    <a:cubicBezTo>
                      <a:pt x="24" y="48"/>
                      <a:pt x="22" y="54"/>
                      <a:pt x="25" y="61"/>
                    </a:cubicBezTo>
                    <a:cubicBezTo>
                      <a:pt x="27" y="63"/>
                      <a:pt x="26" y="64"/>
                      <a:pt x="25" y="66"/>
                    </a:cubicBezTo>
                    <a:cubicBezTo>
                      <a:pt x="21" y="69"/>
                      <a:pt x="20" y="73"/>
                      <a:pt x="22" y="77"/>
                    </a:cubicBezTo>
                    <a:cubicBezTo>
                      <a:pt x="24" y="81"/>
                      <a:pt x="27" y="83"/>
                      <a:pt x="31" y="83"/>
                    </a:cubicBezTo>
                    <a:cubicBezTo>
                      <a:pt x="33" y="83"/>
                      <a:pt x="34" y="83"/>
                      <a:pt x="36" y="83"/>
                    </a:cubicBezTo>
                    <a:cubicBezTo>
                      <a:pt x="39" y="83"/>
                      <a:pt x="41" y="83"/>
                      <a:pt x="39" y="87"/>
                    </a:cubicBezTo>
                    <a:cubicBezTo>
                      <a:pt x="37" y="92"/>
                      <a:pt x="40" y="96"/>
                      <a:pt x="45" y="96"/>
                    </a:cubicBezTo>
                    <a:cubicBezTo>
                      <a:pt x="47" y="97"/>
                      <a:pt x="49" y="97"/>
                      <a:pt x="51" y="96"/>
                    </a:cubicBezTo>
                    <a:cubicBezTo>
                      <a:pt x="56" y="96"/>
                      <a:pt x="58" y="98"/>
                      <a:pt x="58" y="103"/>
                    </a:cubicBezTo>
                    <a:cubicBezTo>
                      <a:pt x="58" y="125"/>
                      <a:pt x="58" y="147"/>
                      <a:pt x="58" y="16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3F3F3F"/>
                  </a:solidFill>
                  <a:latin typeface="Imago" pitchFamily="2" charset="0"/>
                  <a:sym typeface="Arial"/>
                </a:endParaRPr>
              </a:p>
            </p:txBody>
          </p:sp>
        </p:grpSp>
        <p:sp>
          <p:nvSpPr>
            <p:cNvPr id="213" name="Google Shape;213;p8"/>
            <p:cNvSpPr/>
            <p:nvPr/>
          </p:nvSpPr>
          <p:spPr>
            <a:xfrm>
              <a:off x="597086" y="3985266"/>
              <a:ext cx="3272279" cy="1590377"/>
            </a:xfrm>
            <a:prstGeom prst="rect">
              <a:avLst/>
            </a:prstGeom>
            <a:solidFill>
              <a:schemeClr val="dk2"/>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700" b="1" u="none" strike="noStrike" cap="none" dirty="0">
                  <a:solidFill>
                    <a:schemeClr val="lt1"/>
                  </a:solidFill>
                  <a:latin typeface="Imago" pitchFamily="2" charset="0"/>
                  <a:sym typeface="Arial"/>
                </a:rPr>
                <a:t>MS is the </a:t>
              </a:r>
              <a:r>
                <a:rPr lang="en-GB" sz="1700" b="1" dirty="0">
                  <a:solidFill>
                    <a:schemeClr val="lt1"/>
                  </a:solidFill>
                  <a:latin typeface="Imago" pitchFamily="2" charset="0"/>
                  <a:sym typeface="Arial"/>
                </a:rPr>
                <a:t>most </a:t>
              </a:r>
              <a:r>
                <a:rPr lang="en-GB" sz="1700" b="1" dirty="0">
                  <a:solidFill>
                    <a:srgbClr val="FFFFFF"/>
                  </a:solidFill>
                  <a:latin typeface="Imago" pitchFamily="2" charset="0"/>
                  <a:sym typeface="Arial"/>
                </a:rPr>
                <a:t>common </a:t>
              </a:r>
              <a:br>
                <a:rPr lang="en-GB" sz="1700" b="1" dirty="0">
                  <a:solidFill>
                    <a:srgbClr val="FFFFFF"/>
                  </a:solidFill>
                  <a:latin typeface="Imago" pitchFamily="2" charset="0"/>
                  <a:sym typeface="Arial"/>
                </a:rPr>
              </a:br>
              <a:r>
                <a:rPr lang="en-GB" sz="1700" b="1" dirty="0">
                  <a:solidFill>
                    <a:srgbClr val="FFFFFF"/>
                  </a:solidFill>
                  <a:latin typeface="Imago" pitchFamily="2" charset="0"/>
                  <a:sym typeface="Arial"/>
                </a:rPr>
                <a:t>non-traumatic cause of neurological disability in young adults</a:t>
              </a:r>
              <a:r>
                <a:rPr lang="en-GB" sz="1700" b="1" baseline="30000" dirty="0">
                  <a:solidFill>
                    <a:srgbClr val="FFFFFF"/>
                  </a:solidFill>
                  <a:latin typeface="Imago" pitchFamily="2" charset="0"/>
                  <a:sym typeface="Arial"/>
                </a:rPr>
                <a:t>1,2</a:t>
              </a:r>
              <a:endParaRPr sz="1700" b="0" u="none" strike="noStrike" cap="none" baseline="30000" dirty="0">
                <a:solidFill>
                  <a:srgbClr val="FFFFFF"/>
                </a:solidFill>
                <a:latin typeface="Imago" pitchFamily="2" charset="0"/>
                <a:sym typeface="Arial"/>
              </a:endParaRPr>
            </a:p>
          </p:txBody>
        </p:sp>
        <p:sp>
          <p:nvSpPr>
            <p:cNvPr id="214" name="Google Shape;214;p8"/>
            <p:cNvSpPr/>
            <p:nvPr/>
          </p:nvSpPr>
          <p:spPr>
            <a:xfrm>
              <a:off x="4048867" y="3988103"/>
              <a:ext cx="3272279" cy="1590377"/>
            </a:xfrm>
            <a:prstGeom prst="rect">
              <a:avLst/>
            </a:prstGeom>
            <a:solidFill>
              <a:schemeClr val="accent6"/>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None/>
              </a:pPr>
              <a:r>
                <a:rPr lang="en-GB" sz="1700" b="1" dirty="0">
                  <a:solidFill>
                    <a:srgbClr val="FFFFFF"/>
                  </a:solidFill>
                  <a:latin typeface="Imago" pitchFamily="2" charset="0"/>
                  <a:sym typeface="Arial"/>
                </a:rPr>
                <a:t>Acute and chronic disease activity is common in the absence of clinical symptoms</a:t>
              </a:r>
              <a:r>
                <a:rPr lang="en-GB" sz="1700" b="1" baseline="30000" dirty="0">
                  <a:solidFill>
                    <a:srgbClr val="FFFFFF"/>
                  </a:solidFill>
                  <a:latin typeface="Imago" pitchFamily="2" charset="0"/>
                  <a:sym typeface="Arial"/>
                </a:rPr>
                <a:t>3,4</a:t>
              </a:r>
              <a:endParaRPr sz="1700" b="0" u="none" strike="noStrike" cap="none" baseline="30000" dirty="0">
                <a:solidFill>
                  <a:srgbClr val="FFFFFF"/>
                </a:solidFill>
                <a:latin typeface="Imago" pitchFamily="2" charset="0"/>
                <a:sym typeface="Arial"/>
              </a:endParaRPr>
            </a:p>
          </p:txBody>
        </p:sp>
        <p:sp>
          <p:nvSpPr>
            <p:cNvPr id="215" name="Google Shape;215;p8"/>
            <p:cNvSpPr/>
            <p:nvPr/>
          </p:nvSpPr>
          <p:spPr>
            <a:xfrm>
              <a:off x="7515888" y="3987020"/>
              <a:ext cx="4417032" cy="1588337"/>
            </a:xfrm>
            <a:prstGeom prst="rect">
              <a:avLst/>
            </a:prstGeom>
            <a:solidFill>
              <a:schemeClr val="accent4"/>
            </a:solidFill>
            <a:ln>
              <a:noFill/>
            </a:ln>
          </p:spPr>
          <p:txBody>
            <a:bodyPr spcFirstLastPara="1" wrap="square" lIns="36000" tIns="36000" rIns="36000" bIns="36000" anchor="ctr" anchorCtr="0">
              <a:noAutofit/>
            </a:bodyPr>
            <a:lstStyle/>
            <a:p>
              <a:pPr marL="0" marR="0" lvl="0" indent="0" algn="ctr" rtl="0">
                <a:lnSpc>
                  <a:spcPct val="90000"/>
                </a:lnSpc>
                <a:spcBef>
                  <a:spcPts val="600"/>
                </a:spcBef>
                <a:spcAft>
                  <a:spcPts val="600"/>
                </a:spcAft>
                <a:buNone/>
              </a:pPr>
              <a:r>
                <a:rPr lang="en-GB" sz="1700" b="1" dirty="0">
                  <a:solidFill>
                    <a:srgbClr val="FFFFFF"/>
                  </a:solidFill>
                  <a:latin typeface="Imago" pitchFamily="2" charset="0"/>
                  <a:sym typeface="Arial"/>
                </a:rPr>
                <a:t>Once a threshold of irreversible disability has been reached, it may be too late for patients to benefit from treatment</a:t>
              </a:r>
              <a:r>
                <a:rPr lang="en-GB" sz="1700" b="1" baseline="30000" dirty="0">
                  <a:solidFill>
                    <a:srgbClr val="FFFFFF"/>
                  </a:solidFill>
                  <a:latin typeface="Imago" pitchFamily="2" charset="0"/>
                  <a:sym typeface="Arial"/>
                </a:rPr>
                <a:t>2,5–8</a:t>
              </a:r>
            </a:p>
            <a:p>
              <a:pPr marL="0" marR="0" lvl="0" indent="0" algn="ctr" rtl="0">
                <a:lnSpc>
                  <a:spcPct val="90000"/>
                </a:lnSpc>
                <a:spcBef>
                  <a:spcPts val="0"/>
                </a:spcBef>
                <a:spcAft>
                  <a:spcPts val="600"/>
                </a:spcAft>
                <a:buNone/>
              </a:pPr>
              <a:r>
                <a:rPr lang="en-GB" sz="1700" b="1" dirty="0">
                  <a:solidFill>
                    <a:srgbClr val="FFFFFF"/>
                  </a:solidFill>
                  <a:latin typeface="Imago" pitchFamily="2" charset="0"/>
                </a:rPr>
                <a:t>Treating earlier may reverse some aspects of early dysfunction</a:t>
              </a:r>
              <a:r>
                <a:rPr lang="en-GB" sz="1700" b="1" baseline="30000" dirty="0">
                  <a:solidFill>
                    <a:srgbClr val="FFFFFF"/>
                  </a:solidFill>
                  <a:latin typeface="Imago" pitchFamily="2" charset="0"/>
                </a:rPr>
                <a:t>2,9</a:t>
              </a:r>
              <a:endParaRPr sz="1700" baseline="30000" dirty="0">
                <a:latin typeface="Imago" pitchFamily="2" charset="0"/>
              </a:endParaRPr>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09"/>
        <p:cNvGrpSpPr/>
        <p:nvPr/>
      </p:nvGrpSpPr>
      <p:grpSpPr>
        <a:xfrm>
          <a:off x="0" y="0"/>
          <a:ext cx="0" cy="0"/>
          <a:chOff x="0" y="0"/>
          <a:chExt cx="0" cy="0"/>
        </a:xfrm>
      </p:grpSpPr>
      <p:sp>
        <p:nvSpPr>
          <p:cNvPr id="610" name="Google Shape;610;p23"/>
          <p:cNvSpPr/>
          <p:nvPr/>
        </p:nvSpPr>
        <p:spPr>
          <a:xfrm>
            <a:off x="407706" y="1849017"/>
            <a:ext cx="8567638" cy="4006324"/>
          </a:xfrm>
          <a:prstGeom prst="rect">
            <a:avLst/>
          </a:prstGeom>
          <a:solidFill>
            <a:srgbClr val="84C0FF">
              <a:alpha val="2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611" name="Google Shape;611;p23"/>
          <p:cNvSpPr/>
          <p:nvPr/>
        </p:nvSpPr>
        <p:spPr>
          <a:xfrm>
            <a:off x="1493810" y="4398418"/>
            <a:ext cx="4459315" cy="430888"/>
          </a:xfrm>
          <a:custGeom>
            <a:avLst/>
            <a:gdLst/>
            <a:ahLst/>
            <a:cxnLst/>
            <a:rect l="l" t="t" r="r" b="b"/>
            <a:pathLst>
              <a:path w="2428875" h="794937" extrusionOk="0">
                <a:moveTo>
                  <a:pt x="2428875" y="0"/>
                </a:moveTo>
                <a:lnTo>
                  <a:pt x="2428875" y="794937"/>
                </a:lnTo>
                <a:lnTo>
                  <a:pt x="0" y="794937"/>
                </a:lnTo>
                <a:lnTo>
                  <a:pt x="0" y="0"/>
                </a:lnTo>
              </a:path>
            </a:pathLst>
          </a:custGeom>
          <a:noFill/>
          <a:ln w="38100" cap="flat" cmpd="sng">
            <a:solidFill>
              <a:srgbClr val="0061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800"/>
              <a:buFont typeface="Arial"/>
              <a:buNone/>
              <a:tabLst/>
              <a:defRPr/>
            </a:pPr>
            <a:endParaRPr kumimoji="0" sz="18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612" name="Google Shape;612;p23"/>
          <p:cNvSpPr/>
          <p:nvPr/>
        </p:nvSpPr>
        <p:spPr>
          <a:xfrm>
            <a:off x="9324975" y="1788165"/>
            <a:ext cx="2628899" cy="4067175"/>
          </a:xfrm>
          <a:prstGeom prst="rect">
            <a:avLst/>
          </a:prstGeom>
          <a:solidFill>
            <a:srgbClr val="330019">
              <a:alpha val="2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613" name="Google Shape;613;p23"/>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Neuropathology of MS</a:t>
            </a:r>
            <a:br>
              <a:rPr lang="en-GB" dirty="0"/>
            </a:br>
            <a:r>
              <a:rPr lang="en-GB" i="1" dirty="0">
                <a:latin typeface="Minion" pitchFamily="2" charset="0"/>
              </a:rPr>
              <a:t>Quiz answers</a:t>
            </a:r>
            <a:endParaRPr dirty="0">
              <a:latin typeface="Minion" pitchFamily="2" charset="0"/>
            </a:endParaRPr>
          </a:p>
        </p:txBody>
      </p:sp>
      <p:sp>
        <p:nvSpPr>
          <p:cNvPr id="614" name="Google Shape;614;p23"/>
          <p:cNvSpPr/>
          <p:nvPr/>
        </p:nvSpPr>
        <p:spPr>
          <a:xfrm>
            <a:off x="2532442" y="2704118"/>
            <a:ext cx="2202412" cy="433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2000"/>
              <a:buFont typeface="Arial"/>
              <a:buNone/>
              <a:tabLst/>
              <a:defRPr/>
            </a:pPr>
            <a:r>
              <a:rPr kumimoji="0" lang="en-GB" sz="2000" b="1" i="0" u="none" strike="noStrike" kern="0" cap="none" spc="0" normalizeH="0" baseline="0" noProof="0" dirty="0">
                <a:ln>
                  <a:noFill/>
                </a:ln>
                <a:solidFill>
                  <a:srgbClr val="3F3F3F"/>
                </a:solidFill>
                <a:effectLst/>
                <a:uLnTx/>
                <a:uFillTx/>
                <a:latin typeface="Imago" pitchFamily="2" charset="0"/>
                <a:cs typeface="Arial"/>
                <a:sym typeface="Arial"/>
              </a:rPr>
              <a:t>BBB disruption</a:t>
            </a:r>
            <a:endParaRPr kumimoji="0" sz="20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615" name="Google Shape;615;p23"/>
          <p:cNvSpPr/>
          <p:nvPr/>
        </p:nvSpPr>
        <p:spPr>
          <a:xfrm>
            <a:off x="479376" y="2704118"/>
            <a:ext cx="2015448" cy="433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2000"/>
              <a:buFont typeface="Arial"/>
              <a:buNone/>
              <a:tabLst/>
              <a:defRPr/>
            </a:pPr>
            <a:r>
              <a:rPr kumimoji="0" lang="en-GB" sz="2000" b="1" i="0" u="none" strike="noStrike" kern="0" cap="none" spc="0" normalizeH="0" baseline="0" noProof="0" dirty="0">
                <a:ln>
                  <a:noFill/>
                </a:ln>
                <a:solidFill>
                  <a:srgbClr val="3F3F3F"/>
                </a:solidFill>
                <a:effectLst/>
                <a:uLnTx/>
                <a:uFillTx/>
                <a:latin typeface="Imago" pitchFamily="2" charset="0"/>
                <a:cs typeface="Arial"/>
                <a:sym typeface="Arial"/>
              </a:rPr>
              <a:t>Inflammation</a:t>
            </a:r>
            <a:endParaRPr kumimoji="0" sz="20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616" name="Google Shape;616;p23"/>
          <p:cNvSpPr/>
          <p:nvPr/>
        </p:nvSpPr>
        <p:spPr>
          <a:xfrm>
            <a:off x="4772472" y="2704118"/>
            <a:ext cx="2043568" cy="433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2000"/>
              <a:buFont typeface="Arial"/>
              <a:buNone/>
              <a:tabLst/>
              <a:defRPr/>
            </a:pPr>
            <a:r>
              <a:rPr kumimoji="0" lang="en-GB" sz="2000" b="1" i="0" u="none" strike="noStrike" kern="0" cap="none" spc="0" normalizeH="0" baseline="0" noProof="0" dirty="0">
                <a:ln>
                  <a:noFill/>
                </a:ln>
                <a:solidFill>
                  <a:srgbClr val="3F3F3F"/>
                </a:solidFill>
                <a:effectLst/>
                <a:uLnTx/>
                <a:uFillTx/>
                <a:latin typeface="Imago" pitchFamily="2" charset="0"/>
                <a:cs typeface="Arial"/>
                <a:sym typeface="Arial"/>
              </a:rPr>
              <a:t>Demyelination</a:t>
            </a:r>
            <a:endParaRPr kumimoji="0" sz="20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617" name="Google Shape;617;p23"/>
          <p:cNvSpPr/>
          <p:nvPr/>
        </p:nvSpPr>
        <p:spPr>
          <a:xfrm>
            <a:off x="6853657" y="2704118"/>
            <a:ext cx="2121686" cy="4334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2000"/>
              <a:buFont typeface="Arial"/>
              <a:buNone/>
              <a:tabLst/>
              <a:defRPr/>
            </a:pPr>
            <a:r>
              <a:rPr kumimoji="0" lang="en-GB" sz="2000" b="1" i="0" u="none" strike="noStrike" kern="0" cap="none" spc="0" normalizeH="0" baseline="0" noProof="0" dirty="0">
                <a:ln>
                  <a:noFill/>
                </a:ln>
                <a:solidFill>
                  <a:srgbClr val="3F3F3F"/>
                </a:solidFill>
                <a:effectLst/>
                <a:uLnTx/>
                <a:uFillTx/>
                <a:latin typeface="Imago" pitchFamily="2" charset="0"/>
                <a:cs typeface="Arial"/>
                <a:sym typeface="Arial"/>
              </a:rPr>
              <a:t>Axonal damage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18" name="Google Shape;618;p23"/>
          <p:cNvSpPr/>
          <p:nvPr/>
        </p:nvSpPr>
        <p:spPr>
          <a:xfrm>
            <a:off x="9652039" y="3012089"/>
            <a:ext cx="2082762" cy="59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CNS atrophy</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19" name="Google Shape;619;p23"/>
          <p:cNvSpPr/>
          <p:nvPr/>
        </p:nvSpPr>
        <p:spPr>
          <a:xfrm>
            <a:off x="9652039" y="3972211"/>
            <a:ext cx="2082762" cy="7496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Clinical progression</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20" name="Google Shape;620;p23"/>
          <p:cNvSpPr/>
          <p:nvPr/>
        </p:nvSpPr>
        <p:spPr>
          <a:xfrm>
            <a:off x="9652039" y="5087987"/>
            <a:ext cx="2082762" cy="59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Acute relapse</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cxnSp>
        <p:nvCxnSpPr>
          <p:cNvPr id="621" name="Google Shape;621;p23"/>
          <p:cNvCxnSpPr/>
          <p:nvPr/>
        </p:nvCxnSpPr>
        <p:spPr>
          <a:xfrm>
            <a:off x="1493810" y="3827649"/>
            <a:ext cx="7709721" cy="0"/>
          </a:xfrm>
          <a:prstGeom prst="straightConnector1">
            <a:avLst/>
          </a:prstGeom>
          <a:noFill/>
          <a:ln w="38100" cap="flat" cmpd="sng">
            <a:solidFill>
              <a:srgbClr val="0061A1"/>
            </a:solidFill>
            <a:prstDash val="solid"/>
            <a:round/>
            <a:headEnd type="none" w="sm" len="sm"/>
            <a:tailEnd type="none" w="sm" len="sm"/>
          </a:ln>
        </p:spPr>
      </p:cxnSp>
      <p:cxnSp>
        <p:nvCxnSpPr>
          <p:cNvPr id="622" name="Google Shape;622;p23"/>
          <p:cNvCxnSpPr/>
          <p:nvPr/>
        </p:nvCxnSpPr>
        <p:spPr>
          <a:xfrm>
            <a:off x="3589213" y="4364088"/>
            <a:ext cx="0" cy="1034052"/>
          </a:xfrm>
          <a:prstGeom prst="straightConnector1">
            <a:avLst/>
          </a:prstGeom>
          <a:noFill/>
          <a:ln w="38100" cap="flat" cmpd="sng">
            <a:solidFill>
              <a:srgbClr val="0061A1"/>
            </a:solidFill>
            <a:prstDash val="solid"/>
            <a:round/>
            <a:headEnd type="none" w="sm" len="sm"/>
            <a:tailEnd type="none" w="sm" len="sm"/>
          </a:ln>
        </p:spPr>
      </p:cxnSp>
      <p:sp>
        <p:nvSpPr>
          <p:cNvPr id="623" name="Google Shape;623;p23"/>
          <p:cNvSpPr/>
          <p:nvPr/>
        </p:nvSpPr>
        <p:spPr>
          <a:xfrm>
            <a:off x="407705" y="1772816"/>
            <a:ext cx="8567638" cy="7487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Pathological mechanisms driving focal white matter injury in MS</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sp>
        <p:nvSpPr>
          <p:cNvPr id="624" name="Google Shape;624;p23"/>
          <p:cNvSpPr/>
          <p:nvPr/>
        </p:nvSpPr>
        <p:spPr>
          <a:xfrm>
            <a:off x="9324975" y="1772816"/>
            <a:ext cx="2628900" cy="74877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rgbClr val="FFFFFF"/>
                </a:solidFill>
                <a:effectLst/>
                <a:uLnTx/>
                <a:uFillTx/>
                <a:latin typeface="Imago" pitchFamily="2" charset="0"/>
                <a:cs typeface="Arial"/>
                <a:sym typeface="Arial"/>
              </a:rPr>
              <a:t>Clinical outcomes</a:t>
            </a:r>
            <a:endParaRPr kumimoji="0" sz="1400" b="0" i="0" u="none" strike="noStrike" kern="0" cap="none" spc="0" normalizeH="0" baseline="0" noProof="0" dirty="0">
              <a:ln>
                <a:noFill/>
              </a:ln>
              <a:solidFill>
                <a:srgbClr val="000000"/>
              </a:solidFill>
              <a:effectLst/>
              <a:uLnTx/>
              <a:uFillTx/>
              <a:latin typeface="Imago" pitchFamily="2" charset="0"/>
              <a:cs typeface="Arial"/>
              <a:sym typeface="Arial"/>
            </a:endParaRPr>
          </a:p>
        </p:txBody>
      </p:sp>
      <p:pic>
        <p:nvPicPr>
          <p:cNvPr id="625" name="Google Shape;625;p23" descr="Image result for multiple sclerosis lesion pathology"/>
          <p:cNvPicPr preferRelativeResize="0"/>
          <p:nvPr/>
        </p:nvPicPr>
        <p:blipFill rotWithShape="1">
          <a:blip r:embed="rId3">
            <a:alphaModFix/>
          </a:blip>
          <a:srcRect l="20477" t="19263" r="21675" b="23256"/>
          <a:stretch/>
        </p:blipFill>
        <p:spPr>
          <a:xfrm>
            <a:off x="607414" y="3223811"/>
            <a:ext cx="1878845" cy="1232164"/>
          </a:xfrm>
          <a:prstGeom prst="rect">
            <a:avLst/>
          </a:prstGeom>
          <a:noFill/>
          <a:ln>
            <a:noFill/>
          </a:ln>
        </p:spPr>
      </p:pic>
      <p:pic>
        <p:nvPicPr>
          <p:cNvPr id="626" name="Google Shape;626;p23"/>
          <p:cNvPicPr preferRelativeResize="0"/>
          <p:nvPr/>
        </p:nvPicPr>
        <p:blipFill rotWithShape="1">
          <a:blip r:embed="rId4">
            <a:alphaModFix/>
          </a:blip>
          <a:srcRect/>
          <a:stretch/>
        </p:blipFill>
        <p:spPr>
          <a:xfrm>
            <a:off x="6996549" y="3223769"/>
            <a:ext cx="1835900" cy="1232248"/>
          </a:xfrm>
          <a:prstGeom prst="rect">
            <a:avLst/>
          </a:prstGeom>
          <a:noFill/>
          <a:ln>
            <a:noFill/>
          </a:ln>
        </p:spPr>
      </p:pic>
      <p:grpSp>
        <p:nvGrpSpPr>
          <p:cNvPr id="627" name="Google Shape;627;p23"/>
          <p:cNvGrpSpPr/>
          <p:nvPr/>
        </p:nvGrpSpPr>
        <p:grpSpPr>
          <a:xfrm>
            <a:off x="4759944" y="3215413"/>
            <a:ext cx="2038351" cy="1248960"/>
            <a:chOff x="4185398" y="412617"/>
            <a:chExt cx="1253489" cy="768051"/>
          </a:xfrm>
        </p:grpSpPr>
        <p:pic>
          <p:nvPicPr>
            <p:cNvPr id="628" name="Google Shape;628;p23"/>
            <p:cNvPicPr preferRelativeResize="0"/>
            <p:nvPr/>
          </p:nvPicPr>
          <p:blipFill rotWithShape="1">
            <a:blip r:embed="rId5">
              <a:alphaModFix/>
            </a:blip>
            <a:srcRect l="62312" t="33358" r="30933" b="52191"/>
            <a:stretch/>
          </p:blipFill>
          <p:spPr>
            <a:xfrm>
              <a:off x="4788660" y="412617"/>
              <a:ext cx="650227" cy="768051"/>
            </a:xfrm>
            <a:prstGeom prst="rect">
              <a:avLst/>
            </a:prstGeom>
            <a:noFill/>
            <a:ln>
              <a:noFill/>
            </a:ln>
          </p:spPr>
        </p:pic>
        <p:pic>
          <p:nvPicPr>
            <p:cNvPr id="629" name="Google Shape;629;p23"/>
            <p:cNvPicPr preferRelativeResize="0"/>
            <p:nvPr/>
          </p:nvPicPr>
          <p:blipFill rotWithShape="1">
            <a:blip r:embed="rId6">
              <a:alphaModFix/>
            </a:blip>
            <a:srcRect l="48866" t="40528" r="44643" b="45022"/>
            <a:stretch/>
          </p:blipFill>
          <p:spPr>
            <a:xfrm>
              <a:off x="4185398" y="412618"/>
              <a:ext cx="603261" cy="768050"/>
            </a:xfrm>
            <a:prstGeom prst="rect">
              <a:avLst/>
            </a:prstGeom>
            <a:noFill/>
            <a:ln>
              <a:noFill/>
            </a:ln>
          </p:spPr>
        </p:pic>
        <p:cxnSp>
          <p:nvCxnSpPr>
            <p:cNvPr id="630" name="Google Shape;630;p23"/>
            <p:cNvCxnSpPr/>
            <p:nvPr/>
          </p:nvCxnSpPr>
          <p:spPr>
            <a:xfrm>
              <a:off x="4788659" y="412618"/>
              <a:ext cx="0" cy="768050"/>
            </a:xfrm>
            <a:prstGeom prst="straightConnector1">
              <a:avLst/>
            </a:prstGeom>
            <a:noFill/>
            <a:ln w="28575" cap="flat" cmpd="sng">
              <a:solidFill>
                <a:schemeClr val="dk1"/>
              </a:solidFill>
              <a:prstDash val="solid"/>
              <a:round/>
              <a:headEnd type="none" w="sm" len="sm"/>
              <a:tailEnd type="none" w="sm" len="sm"/>
            </a:ln>
          </p:spPr>
        </p:cxnSp>
      </p:grpSp>
      <p:pic>
        <p:nvPicPr>
          <p:cNvPr id="631" name="Google Shape;631;p23" descr="Image result for multiple sclerosis corononal"/>
          <p:cNvPicPr preferRelativeResize="0"/>
          <p:nvPr/>
        </p:nvPicPr>
        <p:blipFill rotWithShape="1">
          <a:blip r:embed="rId7">
            <a:alphaModFix/>
          </a:blip>
          <a:srcRect l="68411" r="10154" b="68626"/>
          <a:stretch/>
        </p:blipFill>
        <p:spPr>
          <a:xfrm>
            <a:off x="2684512" y="3225505"/>
            <a:ext cx="1877179" cy="1228777"/>
          </a:xfrm>
          <a:prstGeom prst="rect">
            <a:avLst/>
          </a:prstGeom>
          <a:noFill/>
          <a:ln>
            <a:noFill/>
          </a:ln>
        </p:spPr>
      </p:pic>
      <p:cxnSp>
        <p:nvCxnSpPr>
          <p:cNvPr id="632" name="Google Shape;632;p23"/>
          <p:cNvCxnSpPr/>
          <p:nvPr/>
        </p:nvCxnSpPr>
        <p:spPr>
          <a:xfrm>
            <a:off x="3569494" y="5384986"/>
            <a:ext cx="6069806" cy="0"/>
          </a:xfrm>
          <a:prstGeom prst="straightConnector1">
            <a:avLst/>
          </a:prstGeom>
          <a:noFill/>
          <a:ln w="38100" cap="flat" cmpd="sng">
            <a:solidFill>
              <a:srgbClr val="0061A1"/>
            </a:solidFill>
            <a:prstDash val="solid"/>
            <a:round/>
            <a:headEnd type="none" w="sm" len="sm"/>
            <a:tailEnd type="triangle" w="lg" len="lg"/>
          </a:ln>
        </p:spPr>
      </p:cxnSp>
      <p:sp>
        <p:nvSpPr>
          <p:cNvPr id="633" name="Google Shape;633;p23"/>
          <p:cNvSpPr/>
          <p:nvPr/>
        </p:nvSpPr>
        <p:spPr>
          <a:xfrm rot="5400000">
            <a:off x="8871929" y="3638312"/>
            <a:ext cx="1089330" cy="430888"/>
          </a:xfrm>
          <a:custGeom>
            <a:avLst/>
            <a:gdLst/>
            <a:ahLst/>
            <a:cxnLst/>
            <a:rect l="l" t="t" r="r" b="b"/>
            <a:pathLst>
              <a:path w="2428875" h="794937" extrusionOk="0">
                <a:moveTo>
                  <a:pt x="2428875" y="0"/>
                </a:moveTo>
                <a:lnTo>
                  <a:pt x="2428875" y="794937"/>
                </a:lnTo>
                <a:lnTo>
                  <a:pt x="0" y="794937"/>
                </a:lnTo>
                <a:lnTo>
                  <a:pt x="0" y="0"/>
                </a:lnTo>
              </a:path>
            </a:pathLst>
          </a:custGeom>
          <a:noFill/>
          <a:ln w="38100" cap="flat" cmpd="sng">
            <a:solidFill>
              <a:srgbClr val="0061A1"/>
            </a:solidFill>
            <a:prstDash val="solid"/>
            <a:round/>
            <a:headEnd type="triangle" w="lg" len="lg"/>
            <a:tailEnd type="triangle" w="lg" len="lg"/>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800"/>
              <a:buFont typeface="Arial"/>
              <a:buNone/>
              <a:tabLst/>
              <a:defRPr/>
            </a:pPr>
            <a:endParaRPr kumimoji="0" sz="18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634" name="Google Shape;634;p23"/>
          <p:cNvSpPr txBox="1"/>
          <p:nvPr/>
        </p:nvSpPr>
        <p:spPr>
          <a:xfrm>
            <a:off x="505324" y="6057543"/>
            <a:ext cx="9370196" cy="518082"/>
          </a:xfrm>
          <a:prstGeom prst="rect">
            <a:avLst/>
          </a:prstGeom>
          <a:noFill/>
          <a:ln>
            <a:noFill/>
          </a:ln>
        </p:spPr>
        <p:txBody>
          <a:bodyPr spcFirstLastPara="1" wrap="square" lIns="101575" tIns="50775" rIns="101575" bIns="50775"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900"/>
              <a:buFont typeface="Arial"/>
              <a:buNone/>
              <a:tabLst/>
              <a:defRPr/>
            </a:pP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BBB, blood–brain barrier; CNS, central nervous system.</a:t>
            </a:r>
            <a:b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b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1. </a:t>
            </a:r>
            <a:r>
              <a:rPr kumimoji="0" lang="en-GB" sz="900" b="0" i="0" u="none" strike="noStrike" kern="0" cap="none" spc="0" normalizeH="0" baseline="0" noProof="0" dirty="0" err="1">
                <a:ln>
                  <a:noFill/>
                </a:ln>
                <a:solidFill>
                  <a:srgbClr val="3F3F3F"/>
                </a:solidFill>
                <a:effectLst/>
                <a:uLnTx/>
                <a:uFillTx/>
                <a:latin typeface="Imago" pitchFamily="2" charset="0"/>
                <a:cs typeface="Arial"/>
                <a:sym typeface="Arial"/>
              </a:rPr>
              <a:t>Filippi</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 M, </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et al</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Handbook of Clinical Neurology </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2014;122:115–49; 2. </a:t>
            </a:r>
            <a:r>
              <a:rPr kumimoji="0" lang="en-GB" sz="900" b="0" i="0" u="none" strike="noStrike" kern="0" cap="none" spc="0" normalizeH="0" baseline="0" noProof="0" dirty="0" err="1">
                <a:ln>
                  <a:noFill/>
                </a:ln>
                <a:solidFill>
                  <a:srgbClr val="3F3F3F"/>
                </a:solidFill>
                <a:effectLst/>
                <a:uLnTx/>
                <a:uFillTx/>
                <a:latin typeface="Imago" pitchFamily="2" charset="0"/>
                <a:cs typeface="Arial"/>
                <a:sym typeface="Arial"/>
              </a:rPr>
              <a:t>Giovannoni</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 G, </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et al</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3F3F3F"/>
                </a:solidFill>
                <a:effectLst/>
                <a:uLnTx/>
                <a:uFillTx/>
                <a:latin typeface="Imago" pitchFamily="2" charset="0"/>
                <a:cs typeface="Arial"/>
                <a:sym typeface="Arial"/>
              </a:rPr>
              <a:t>Mult</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3F3F3F"/>
                </a:solidFill>
                <a:effectLst/>
                <a:uLnTx/>
                <a:uFillTx/>
                <a:latin typeface="Imago" pitchFamily="2" charset="0"/>
                <a:cs typeface="Arial"/>
                <a:sym typeface="Arial"/>
              </a:rPr>
              <a:t>Scler</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3F3F3F"/>
                </a:solidFill>
                <a:effectLst/>
                <a:uLnTx/>
                <a:uFillTx/>
                <a:latin typeface="Imago" pitchFamily="2" charset="0"/>
                <a:cs typeface="Arial"/>
                <a:sym typeface="Arial"/>
              </a:rPr>
              <a:t>Relat</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1" u="none" strike="noStrike" kern="0" cap="none" spc="0" normalizeH="0" baseline="0" noProof="0" dirty="0" err="1">
                <a:ln>
                  <a:noFill/>
                </a:ln>
                <a:solidFill>
                  <a:srgbClr val="3F3F3F"/>
                </a:solidFill>
                <a:effectLst/>
                <a:uLnTx/>
                <a:uFillTx/>
                <a:latin typeface="Imago" pitchFamily="2" charset="0"/>
                <a:cs typeface="Arial"/>
                <a:sym typeface="Arial"/>
              </a:rPr>
              <a:t>Disord</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2016;9:S5–48; </a:t>
            </a:r>
            <a:b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b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3. </a:t>
            </a:r>
            <a:r>
              <a:rPr kumimoji="0" lang="en-GB" sz="900" b="0" i="0" u="none" strike="noStrike" kern="0" cap="none" spc="0" normalizeH="0" baseline="0" noProof="0" dirty="0" err="1">
                <a:ln>
                  <a:noFill/>
                </a:ln>
                <a:solidFill>
                  <a:srgbClr val="3F3F3F"/>
                </a:solidFill>
                <a:effectLst/>
                <a:uLnTx/>
                <a:uFillTx/>
                <a:latin typeface="Imago" pitchFamily="2" charset="0"/>
                <a:cs typeface="Arial"/>
                <a:sym typeface="Arial"/>
              </a:rPr>
              <a:t>Bermel</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 RA, </a:t>
            </a:r>
            <a:r>
              <a:rPr kumimoji="0" lang="en-GB" sz="900" b="0" i="0" u="none" strike="noStrike" kern="0" cap="none" spc="0" normalizeH="0" baseline="0" noProof="0" dirty="0" err="1">
                <a:ln>
                  <a:noFill/>
                </a:ln>
                <a:solidFill>
                  <a:srgbClr val="3F3F3F"/>
                </a:solidFill>
                <a:effectLst/>
                <a:uLnTx/>
                <a:uFillTx/>
                <a:latin typeface="Imago" pitchFamily="2" charset="0"/>
                <a:cs typeface="Arial"/>
                <a:sym typeface="Arial"/>
              </a:rPr>
              <a:t>Bakshi</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 R. </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Lancet </a:t>
            </a:r>
            <a:r>
              <a:rPr kumimoji="0" lang="en-GB" sz="900" b="0" i="1" u="none" strike="noStrike" kern="0" cap="none" spc="0" normalizeH="0" baseline="0" noProof="0" dirty="0" err="1">
                <a:ln>
                  <a:noFill/>
                </a:ln>
                <a:solidFill>
                  <a:srgbClr val="3F3F3F"/>
                </a:solidFill>
                <a:effectLst/>
                <a:uLnTx/>
                <a:uFillTx/>
                <a:latin typeface="Imago" pitchFamily="2" charset="0"/>
                <a:cs typeface="Arial"/>
                <a:sym typeface="Arial"/>
              </a:rPr>
              <a:t>Neurol</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2006;5:158–70; 4. Trapp BD, </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et al</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 </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N </a:t>
            </a:r>
            <a:r>
              <a:rPr kumimoji="0" lang="en-GB" sz="900" b="0" i="1" u="none" strike="noStrike" kern="0" cap="none" spc="0" normalizeH="0" baseline="0" noProof="0" dirty="0" err="1">
                <a:ln>
                  <a:noFill/>
                </a:ln>
                <a:solidFill>
                  <a:srgbClr val="3F3F3F"/>
                </a:solidFill>
                <a:effectLst/>
                <a:uLnTx/>
                <a:uFillTx/>
                <a:latin typeface="Imago" pitchFamily="2" charset="0"/>
                <a:cs typeface="Arial"/>
                <a:sym typeface="Arial"/>
              </a:rPr>
              <a:t>Engl</a:t>
            </a:r>
            <a:r>
              <a:rPr kumimoji="0" lang="en-GB" sz="900" b="0" i="1" u="none" strike="noStrike" kern="0" cap="none" spc="0" normalizeH="0" baseline="0" noProof="0" dirty="0">
                <a:ln>
                  <a:noFill/>
                </a:ln>
                <a:solidFill>
                  <a:srgbClr val="3F3F3F"/>
                </a:solidFill>
                <a:effectLst/>
                <a:uLnTx/>
                <a:uFillTx/>
                <a:latin typeface="Imago" pitchFamily="2" charset="0"/>
                <a:cs typeface="Arial"/>
                <a:sym typeface="Arial"/>
              </a:rPr>
              <a:t> J Med </a:t>
            </a:r>
            <a:r>
              <a:rPr kumimoji="0" lang="en-GB" sz="900" b="0" i="0" u="none" strike="noStrike" kern="0" cap="none" spc="0" normalizeH="0" baseline="0" noProof="0" dirty="0">
                <a:ln>
                  <a:noFill/>
                </a:ln>
                <a:solidFill>
                  <a:srgbClr val="3F3F3F"/>
                </a:solidFill>
                <a:effectLst/>
                <a:uLnTx/>
                <a:uFillTx/>
                <a:latin typeface="Imago" pitchFamily="2" charset="0"/>
                <a:cs typeface="Arial"/>
                <a:sym typeface="Arial"/>
              </a:rPr>
              <a:t>1998;338:278–85.</a:t>
            </a:r>
            <a:endParaRPr kumimoji="0" sz="9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Tree>
    <p:extLst>
      <p:ext uri="{BB962C8B-B14F-4D97-AF65-F5344CB8AC3E}">
        <p14:creationId xmlns:p14="http://schemas.microsoft.com/office/powerpoint/2010/main" val="30208220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neuropathology of MS is the result of a complex interplay of acute and chronic mechanisms that vary over time</a:t>
            </a:r>
          </a:p>
        </p:txBody>
      </p:sp>
      <p:sp>
        <p:nvSpPr>
          <p:cNvPr id="8" name="Text Placeholder 7"/>
          <p:cNvSpPr>
            <a:spLocks noGrp="1"/>
          </p:cNvSpPr>
          <p:nvPr>
            <p:ph type="body" sz="quarter" idx="10"/>
          </p:nvPr>
        </p:nvSpPr>
        <p:spPr/>
        <p:txBody>
          <a:bodyPr anchor="t" anchorCtr="0"/>
          <a:lstStyle/>
          <a:p>
            <a:r>
              <a:rPr lang="en-GB" dirty="0"/>
              <a:t>BBB, blood–brain barrier; CNS, central nervous system; RRMS, relapsing-remitting MS.</a:t>
            </a:r>
            <a:br>
              <a:rPr lang="en-GB" dirty="0"/>
            </a:br>
            <a:r>
              <a:rPr lang="en-GB" dirty="0"/>
              <a:t>Adapted from Lassmann H, </a:t>
            </a:r>
            <a:r>
              <a:rPr lang="en-GB" i="1" dirty="0"/>
              <a:t>et al</a:t>
            </a:r>
            <a:r>
              <a:rPr lang="en-GB" dirty="0"/>
              <a:t>.</a:t>
            </a:r>
            <a:r>
              <a:rPr lang="en-GB" i="1" dirty="0"/>
              <a:t> Nat Rev </a:t>
            </a:r>
            <a:r>
              <a:rPr lang="en-GB" i="1" dirty="0" err="1"/>
              <a:t>Neurol</a:t>
            </a:r>
            <a:r>
              <a:rPr lang="en-GB" i="1" dirty="0"/>
              <a:t> </a:t>
            </a:r>
            <a:r>
              <a:rPr lang="en-GB" dirty="0"/>
              <a:t>2012;8:647–56.</a:t>
            </a:r>
          </a:p>
        </p:txBody>
      </p:sp>
      <p:sp>
        <p:nvSpPr>
          <p:cNvPr id="10" name="TextBox 4"/>
          <p:cNvSpPr txBox="1">
            <a:spLocks noChangeArrowheads="1"/>
          </p:cNvSpPr>
          <p:nvPr/>
        </p:nvSpPr>
        <p:spPr bwMode="auto">
          <a:xfrm>
            <a:off x="587375" y="2693543"/>
            <a:ext cx="5203877" cy="1905814"/>
          </a:xfrm>
          <a:prstGeom prst="rect">
            <a:avLst/>
          </a:prstGeom>
          <a:noFill/>
          <a:ln w="38100">
            <a:solidFill>
              <a:srgbClr val="FFB807"/>
            </a:solidFill>
            <a:miter lim="800000"/>
            <a:headEnd/>
            <a:tailEnd/>
          </a:ln>
        </p:spPr>
        <p:txBody>
          <a:bodyPr lIns="135000" tIns="81000" rIns="135000" bIns="81000"/>
          <a:lstStyle/>
          <a:p>
            <a:pPr marL="0" marR="0" lvl="0" indent="0" algn="l" defTabSz="685800" rtl="0" eaLnBrk="0" fontAlgn="base" latinLnBrk="0" hangingPunct="0">
              <a:lnSpc>
                <a:spcPct val="100000"/>
              </a:lnSpc>
              <a:spcBef>
                <a:spcPts val="600"/>
              </a:spcBef>
              <a:spcAft>
                <a:spcPts val="3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Imago" pitchFamily="2" charset="0"/>
                <a:ea typeface="+mn-ea"/>
                <a:cs typeface="Arial"/>
                <a:sym typeface="Arial"/>
              </a:rPr>
              <a:t>Acute inflammation</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BBB disturbance</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New waves of lymphocytes entering the CNS</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Adaptive and innate immune drivers of injury</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New classical active lesions</a:t>
            </a:r>
          </a:p>
        </p:txBody>
      </p:sp>
      <p:sp>
        <p:nvSpPr>
          <p:cNvPr id="11" name="TextBox 5"/>
          <p:cNvSpPr txBox="1">
            <a:spLocks noChangeArrowheads="1"/>
          </p:cNvSpPr>
          <p:nvPr/>
        </p:nvSpPr>
        <p:spPr bwMode="auto">
          <a:xfrm>
            <a:off x="6330808" y="2693543"/>
            <a:ext cx="5202380" cy="1905814"/>
          </a:xfrm>
          <a:prstGeom prst="rect">
            <a:avLst/>
          </a:prstGeom>
          <a:noFill/>
          <a:ln w="38100">
            <a:solidFill>
              <a:srgbClr val="F37770"/>
            </a:solidFill>
            <a:miter lim="800000"/>
            <a:headEnd/>
            <a:tailEnd/>
          </a:ln>
        </p:spPr>
        <p:txBody>
          <a:bodyPr lIns="135000" tIns="81000" rIns="135000" bIns="81000"/>
          <a:lstStyle/>
          <a:p>
            <a:pPr marL="0" marR="0" lvl="0" indent="0" algn="l" defTabSz="685800" rtl="0" eaLnBrk="0" fontAlgn="base" latinLnBrk="0" hangingPunct="0">
              <a:lnSpc>
                <a:spcPct val="100000"/>
              </a:lnSpc>
              <a:spcBef>
                <a:spcPts val="600"/>
              </a:spcBef>
              <a:spcAft>
                <a:spcPts val="3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Imago" pitchFamily="2" charset="0"/>
                <a:ea typeface="+mn-ea"/>
                <a:cs typeface="Arial"/>
                <a:sym typeface="Arial"/>
              </a:rPr>
              <a:t>Chronic/trapped inflammation</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Slow expansion of pre-existing lesions</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Chronic activation of microglia</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Meningeal inflammatory aggregates</a:t>
            </a:r>
          </a:p>
          <a:p>
            <a:pPr marL="285750" marR="0" lvl="0" indent="-180000" algn="l" defTabSz="685800" rtl="0" eaLnBrk="0" fontAlgn="base" latinLnBrk="0" hangingPunct="0">
              <a:lnSpc>
                <a:spcPct val="100000"/>
              </a:lnSpc>
              <a:spcBef>
                <a:spcPts val="600"/>
              </a:spcBef>
              <a:spcAft>
                <a:spcPts val="3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3F3F"/>
                </a:solidFill>
                <a:effectLst/>
                <a:uLnTx/>
                <a:uFillTx/>
                <a:latin typeface="Imago" pitchFamily="2" charset="0"/>
                <a:ea typeface="+mn-ea"/>
                <a:cs typeface="Arial"/>
                <a:sym typeface="Arial"/>
              </a:rPr>
              <a:t>Diffuse white matter injury and brain atrophy</a:t>
            </a:r>
          </a:p>
        </p:txBody>
      </p:sp>
      <p:sp>
        <p:nvSpPr>
          <p:cNvPr id="12" name="TextBox 13"/>
          <p:cNvSpPr txBox="1">
            <a:spLocks noChangeArrowheads="1"/>
          </p:cNvSpPr>
          <p:nvPr/>
        </p:nvSpPr>
        <p:spPr bwMode="auto">
          <a:xfrm>
            <a:off x="1992331" y="1164542"/>
            <a:ext cx="933269" cy="400110"/>
          </a:xfrm>
          <a:prstGeom prst="rect">
            <a:avLst/>
          </a:prstGeom>
          <a:noFill/>
          <a:ln w="9525">
            <a:noFill/>
            <a:miter lim="800000"/>
            <a:headEnd/>
            <a:tailEnd/>
          </a:ln>
        </p:spPr>
        <p:txBody>
          <a:bodyPr wrap="none">
            <a:spAutoFit/>
          </a:bodyPr>
          <a:lstStyle/>
          <a:p>
            <a:pPr marL="0" marR="0" lvl="0" indent="0" algn="l" defTabSz="6858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Imago" pitchFamily="2" charset="0"/>
                <a:ea typeface="+mn-ea"/>
                <a:cs typeface="Arial"/>
                <a:sym typeface="Arial"/>
              </a:rPr>
              <a:t>RRMS</a:t>
            </a:r>
          </a:p>
        </p:txBody>
      </p:sp>
      <p:sp>
        <p:nvSpPr>
          <p:cNvPr id="13" name="TextBox 15"/>
          <p:cNvSpPr txBox="1">
            <a:spLocks noChangeArrowheads="1"/>
          </p:cNvSpPr>
          <p:nvPr/>
        </p:nvSpPr>
        <p:spPr bwMode="auto">
          <a:xfrm>
            <a:off x="7423612" y="1164542"/>
            <a:ext cx="2108269" cy="400110"/>
          </a:xfrm>
          <a:prstGeom prst="rect">
            <a:avLst/>
          </a:prstGeom>
          <a:noFill/>
          <a:ln w="9525">
            <a:noFill/>
            <a:miter lim="800000"/>
            <a:headEnd/>
            <a:tailEnd/>
          </a:ln>
        </p:spPr>
        <p:txBody>
          <a:bodyPr wrap="none">
            <a:spAutoFit/>
          </a:bodyPr>
          <a:lstStyle/>
          <a:p>
            <a:pPr marL="0" marR="0" lvl="0" indent="0" algn="l" defTabSz="6858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Imago" pitchFamily="2" charset="0"/>
                <a:ea typeface="+mn-ea"/>
                <a:cs typeface="Arial"/>
                <a:sym typeface="Arial"/>
              </a:rPr>
              <a:t>Progressive MS</a:t>
            </a:r>
          </a:p>
        </p:txBody>
      </p:sp>
      <p:cxnSp>
        <p:nvCxnSpPr>
          <p:cNvPr id="14" name="Straight Arrow Connector 13"/>
          <p:cNvCxnSpPr/>
          <p:nvPr/>
        </p:nvCxnSpPr>
        <p:spPr bwMode="auto">
          <a:xfrm>
            <a:off x="9475777" y="1349208"/>
            <a:ext cx="806245" cy="0"/>
          </a:xfrm>
          <a:prstGeom prst="straightConnector1">
            <a:avLst/>
          </a:prstGeom>
          <a:noFill/>
          <a:ln w="381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Freeform 14"/>
          <p:cNvSpPr/>
          <p:nvPr/>
        </p:nvSpPr>
        <p:spPr bwMode="auto">
          <a:xfrm>
            <a:off x="1992331" y="2081753"/>
            <a:ext cx="9540857" cy="436355"/>
          </a:xfrm>
          <a:custGeom>
            <a:avLst/>
            <a:gdLst>
              <a:gd name="connsiteX0" fmla="*/ 7219950 w 7226300"/>
              <a:gd name="connsiteY0" fmla="*/ 381000 h 381000"/>
              <a:gd name="connsiteX1" fmla="*/ 7226300 w 7226300"/>
              <a:gd name="connsiteY1" fmla="*/ 6350 h 381000"/>
              <a:gd name="connsiteX2" fmla="*/ 0 w 7226300"/>
              <a:gd name="connsiteY2" fmla="*/ 0 h 381000"/>
              <a:gd name="connsiteX3" fmla="*/ 7219950 w 72263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7226300" h="381000">
                <a:moveTo>
                  <a:pt x="7219950" y="381000"/>
                </a:moveTo>
                <a:lnTo>
                  <a:pt x="7226300" y="6350"/>
                </a:lnTo>
                <a:lnTo>
                  <a:pt x="0" y="0"/>
                </a:lnTo>
                <a:lnTo>
                  <a:pt x="7219950" y="381000"/>
                </a:lnTo>
                <a:close/>
              </a:path>
            </a:pathLst>
          </a:custGeom>
          <a:solidFill>
            <a:srgbClr val="F37770"/>
          </a:solidFill>
          <a:ln w="9525" cap="flat" cmpd="sng" algn="ctr">
            <a:noFill/>
            <a:prstDash val="solid"/>
            <a:round/>
            <a:headEnd type="none" w="med" len="med"/>
            <a:tailEnd type="none" w="med" len="med"/>
          </a:ln>
          <a:effectLst/>
        </p:spPr>
        <p:txBody>
          <a:bodyPr lIns="68580" tIns="34290" rIns="68580" bIns="34290"/>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350" b="0" i="1" u="none" strike="noStrike" kern="1200" cap="none" spc="0" normalizeH="0" baseline="0" noProof="0" dirty="0">
              <a:ln>
                <a:noFill/>
              </a:ln>
              <a:solidFill>
                <a:srgbClr val="3F3F3F"/>
              </a:solidFill>
              <a:effectLst/>
              <a:uLnTx/>
              <a:uFillTx/>
              <a:latin typeface="Imago" pitchFamily="2" charset="0"/>
              <a:ea typeface="MS PGothic" pitchFamily="34" charset="-128"/>
              <a:cs typeface="Arial" charset="0"/>
              <a:sym typeface="Arial"/>
            </a:endParaRPr>
          </a:p>
        </p:txBody>
      </p:sp>
      <p:sp>
        <p:nvSpPr>
          <p:cNvPr id="16" name="Freeform 15"/>
          <p:cNvSpPr/>
          <p:nvPr/>
        </p:nvSpPr>
        <p:spPr bwMode="auto">
          <a:xfrm rot="10800000">
            <a:off x="587522" y="1601478"/>
            <a:ext cx="9528934" cy="436355"/>
          </a:xfrm>
          <a:custGeom>
            <a:avLst/>
            <a:gdLst>
              <a:gd name="connsiteX0" fmla="*/ 7219950 w 7226300"/>
              <a:gd name="connsiteY0" fmla="*/ 381000 h 381000"/>
              <a:gd name="connsiteX1" fmla="*/ 7226300 w 7226300"/>
              <a:gd name="connsiteY1" fmla="*/ 6350 h 381000"/>
              <a:gd name="connsiteX2" fmla="*/ 0 w 7226300"/>
              <a:gd name="connsiteY2" fmla="*/ 0 h 381000"/>
              <a:gd name="connsiteX3" fmla="*/ 7219950 w 722630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7226300" h="381000">
                <a:moveTo>
                  <a:pt x="7219950" y="381000"/>
                </a:moveTo>
                <a:lnTo>
                  <a:pt x="7226300" y="6350"/>
                </a:lnTo>
                <a:lnTo>
                  <a:pt x="0" y="0"/>
                </a:lnTo>
                <a:lnTo>
                  <a:pt x="7219950" y="381000"/>
                </a:lnTo>
                <a:close/>
              </a:path>
            </a:pathLst>
          </a:custGeom>
          <a:solidFill>
            <a:srgbClr val="FFB807"/>
          </a:solidFill>
          <a:ln w="9525" cap="flat" cmpd="sng" algn="ctr">
            <a:noFill/>
            <a:prstDash val="solid"/>
            <a:round/>
            <a:headEnd type="none" w="med" len="med"/>
            <a:tailEnd type="none" w="med" len="med"/>
          </a:ln>
          <a:effectLst/>
        </p:spPr>
        <p:txBody>
          <a:bodyPr lIns="68580" tIns="34290" rIns="68580" bIns="34290"/>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350" b="0" i="1" u="none" strike="noStrike" kern="1200" cap="none" spc="0" normalizeH="0" baseline="0" noProof="0" dirty="0">
              <a:ln>
                <a:noFill/>
              </a:ln>
              <a:solidFill>
                <a:srgbClr val="3F3F3F"/>
              </a:solidFill>
              <a:effectLst/>
              <a:uLnTx/>
              <a:uFillTx/>
              <a:latin typeface="Imago" pitchFamily="2" charset="0"/>
              <a:ea typeface="MS PGothic" pitchFamily="34" charset="-128"/>
              <a:cs typeface="Arial" charset="0"/>
              <a:sym typeface="Arial"/>
            </a:endParaRPr>
          </a:p>
        </p:txBody>
      </p:sp>
      <p:sp>
        <p:nvSpPr>
          <p:cNvPr id="17" name="TextBox 41"/>
          <p:cNvSpPr txBox="1"/>
          <p:nvPr/>
        </p:nvSpPr>
        <p:spPr>
          <a:xfrm>
            <a:off x="530224" y="1662806"/>
            <a:ext cx="21549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3F3F3F"/>
                </a:solidFill>
                <a:effectLst/>
                <a:uLnTx/>
                <a:uFillTx/>
                <a:latin typeface="Imago" pitchFamily="2" charset="0"/>
                <a:ea typeface="+mn-ea"/>
                <a:cs typeface="+mn-cs"/>
                <a:sym typeface="Arial"/>
              </a:rPr>
              <a:t>Acute inflammation</a:t>
            </a:r>
          </a:p>
        </p:txBody>
      </p:sp>
      <p:sp>
        <p:nvSpPr>
          <p:cNvPr id="18" name="TextBox 48"/>
          <p:cNvSpPr txBox="1"/>
          <p:nvPr/>
        </p:nvSpPr>
        <p:spPr>
          <a:xfrm>
            <a:off x="9072655" y="2092394"/>
            <a:ext cx="2333928"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F3F3F"/>
                </a:solidFill>
                <a:effectLst/>
                <a:uLnTx/>
                <a:uFillTx/>
                <a:latin typeface="Imago" pitchFamily="2" charset="0"/>
                <a:ea typeface="+mn-ea"/>
                <a:cs typeface="+mn-cs"/>
                <a:sym typeface="Arial"/>
              </a:rPr>
              <a:t>Chronic inflammation</a:t>
            </a:r>
            <a:endParaRPr kumimoji="0" lang="en-GB" sz="1600" b="1" i="0" u="none" strike="noStrike" kern="0" cap="none" spc="0" normalizeH="0" baseline="0" noProof="0" dirty="0">
              <a:ln>
                <a:noFill/>
              </a:ln>
              <a:solidFill>
                <a:srgbClr val="3F3F3F"/>
              </a:solidFill>
              <a:effectLst/>
              <a:uLnTx/>
              <a:uFillTx/>
              <a:latin typeface="Imago" pitchFamily="2" charset="0"/>
              <a:ea typeface="+mn-ea"/>
              <a:cs typeface="+mn-cs"/>
              <a:sym typeface="Arial"/>
            </a:endParaRPr>
          </a:p>
        </p:txBody>
      </p:sp>
      <p:sp>
        <p:nvSpPr>
          <p:cNvPr id="21" name="Rectangle 20"/>
          <p:cNvSpPr/>
          <p:nvPr/>
        </p:nvSpPr>
        <p:spPr>
          <a:xfrm>
            <a:off x="587375" y="4867182"/>
            <a:ext cx="5203877" cy="958289"/>
          </a:xfrm>
          <a:prstGeom prst="rect">
            <a:avLst/>
          </a:prstGeom>
          <a:noFill/>
          <a:ln>
            <a:noFill/>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800" b="0" i="0" u="none" strike="noStrike" kern="1200" cap="none" spc="0" normalizeH="0" baseline="0" noProof="0" dirty="0">
                <a:ln>
                  <a:noFill/>
                </a:ln>
                <a:solidFill>
                  <a:srgbClr val="3F3F3F"/>
                </a:solidFill>
                <a:effectLst/>
                <a:uLnTx/>
                <a:uFillTx/>
                <a:latin typeface="Imago" pitchFamily="2" charset="0"/>
                <a:ea typeface="+mn-ea"/>
                <a:cs typeface="Arial"/>
                <a:sym typeface="Arial"/>
              </a:rPr>
              <a:t>We still don’t have a full picture of MS neuropathology, but increasingly we see evidence of chronic inflammation in both RMS and PMS</a:t>
            </a:r>
            <a:endParaRPr kumimoji="0" lang="en-GB" sz="1800" b="0" i="0" u="none" strike="noStrike" kern="1200" cap="none" spc="0" normalizeH="0" baseline="30000" noProof="0" dirty="0">
              <a:ln>
                <a:noFill/>
              </a:ln>
              <a:solidFill>
                <a:srgbClr val="3F3F3F"/>
              </a:solidFill>
              <a:effectLst/>
              <a:uLnTx/>
              <a:uFillTx/>
              <a:latin typeface="Imago" pitchFamily="2" charset="0"/>
              <a:ea typeface="+mn-ea"/>
              <a:cs typeface="Arial"/>
              <a:sym typeface="Arial"/>
            </a:endParaRPr>
          </a:p>
        </p:txBody>
      </p:sp>
      <p:cxnSp>
        <p:nvCxnSpPr>
          <p:cNvPr id="22" name="Straight Arrow Connector 21"/>
          <p:cNvCxnSpPr/>
          <p:nvPr/>
        </p:nvCxnSpPr>
        <p:spPr bwMode="auto">
          <a:xfrm>
            <a:off x="2892097" y="1349208"/>
            <a:ext cx="4555450" cy="0"/>
          </a:xfrm>
          <a:prstGeom prst="straightConnector1">
            <a:avLst/>
          </a:prstGeom>
          <a:noFill/>
          <a:ln w="381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2"/>
          <p:cNvGrpSpPr/>
          <p:nvPr/>
        </p:nvGrpSpPr>
        <p:grpSpPr>
          <a:xfrm>
            <a:off x="6383052" y="4794317"/>
            <a:ext cx="5199348" cy="1104018"/>
            <a:chOff x="6589881" y="4721453"/>
            <a:chExt cx="5199348" cy="1104018"/>
          </a:xfrm>
        </p:grpSpPr>
        <p:grpSp>
          <p:nvGrpSpPr>
            <p:cNvPr id="2" name="Group 1"/>
            <p:cNvGrpSpPr/>
            <p:nvPr/>
          </p:nvGrpSpPr>
          <p:grpSpPr>
            <a:xfrm>
              <a:off x="6589881" y="4774792"/>
              <a:ext cx="5199348" cy="1050679"/>
              <a:chOff x="6589881" y="4774792"/>
              <a:chExt cx="5199348" cy="1050679"/>
            </a:xfrm>
          </p:grpSpPr>
          <p:sp>
            <p:nvSpPr>
              <p:cNvPr id="20" name="Google Shape;949;p31"/>
              <p:cNvSpPr/>
              <p:nvPr/>
            </p:nvSpPr>
            <p:spPr>
              <a:xfrm>
                <a:off x="6589881" y="4774792"/>
                <a:ext cx="5199348" cy="432000"/>
              </a:xfrm>
              <a:prstGeom prst="round2SameRect">
                <a:avLst>
                  <a:gd name="adj1" fmla="val 24632"/>
                  <a:gd name="adj2" fmla="val 0"/>
                </a:avLst>
              </a:prstGeom>
              <a:solidFill>
                <a:schemeClr val="lt1"/>
              </a:solidFill>
              <a:ln w="28575" cap="flat" cmpd="sng">
                <a:solidFill>
                  <a:schemeClr val="accent3"/>
                </a:solidFill>
                <a:prstDash val="solid"/>
                <a:round/>
                <a:headEnd type="none" w="sm" len="sm"/>
                <a:tailEnd type="none" w="sm" len="sm"/>
              </a:ln>
            </p:spPr>
            <p:txBody>
              <a:bodyPr spcFirstLastPara="1" wrap="square" lIns="36000" tIns="36000" rIns="36000" bIns="36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
            <p:nvSpPr>
              <p:cNvPr id="23" name="Google Shape;950;p31"/>
              <p:cNvSpPr/>
              <p:nvPr/>
            </p:nvSpPr>
            <p:spPr>
              <a:xfrm>
                <a:off x="6589881" y="5206792"/>
                <a:ext cx="5199348" cy="618679"/>
              </a:xfrm>
              <a:prstGeom prst="round2SameRect">
                <a:avLst>
                  <a:gd name="adj1" fmla="val 0"/>
                  <a:gd name="adj2" fmla="val 8911"/>
                </a:avLst>
              </a:prstGeom>
              <a:solidFill>
                <a:srgbClr val="E2E2E2"/>
              </a:solidFill>
              <a:ln w="28575" cap="flat" cmpd="sng">
                <a:solidFill>
                  <a:schemeClr val="accent3"/>
                </a:solidFill>
                <a:prstDash val="solid"/>
                <a:round/>
                <a:headEnd type="none" w="sm" len="sm"/>
                <a:tailEnd type="none" w="sm" len="sm"/>
              </a:ln>
            </p:spPr>
            <p:txBody>
              <a:bodyPr spcFirstLastPara="1" wrap="square" lIns="36000" tIns="36000" rIns="36000" bIns="360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1" u="none" strike="noStrike" kern="0" cap="none" spc="0" normalizeH="0" baseline="0" noProof="0" dirty="0">
                    <a:ln>
                      <a:noFill/>
                    </a:ln>
                    <a:solidFill>
                      <a:srgbClr val="717171"/>
                    </a:solidFill>
                    <a:effectLst/>
                    <a:uLnTx/>
                    <a:uFillTx/>
                    <a:latin typeface="Imago" pitchFamily="2" charset="0"/>
                    <a:cs typeface="Arial"/>
                    <a:sym typeface="Arial"/>
                  </a:rPr>
                  <a:t>For discussion of pathology beyond acute, focal white matter lesions, skip ahead to Module 4.5 Understanding Disease Progression</a:t>
                </a:r>
                <a:endParaRPr kumimoji="0" sz="12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nvGrpSpPr>
              <p:cNvPr id="24" name="Google Shape;951;p31"/>
              <p:cNvGrpSpPr/>
              <p:nvPr/>
            </p:nvGrpSpPr>
            <p:grpSpPr>
              <a:xfrm>
                <a:off x="6743994" y="4809354"/>
                <a:ext cx="377856" cy="369235"/>
                <a:chOff x="9220313" y="2708920"/>
                <a:chExt cx="582806" cy="720080"/>
              </a:xfrm>
            </p:grpSpPr>
            <p:sp>
              <p:nvSpPr>
                <p:cNvPr id="26" name="Google Shape;952;p31"/>
                <p:cNvSpPr/>
                <p:nvPr/>
              </p:nvSpPr>
              <p:spPr>
                <a:xfrm>
                  <a:off x="9220313" y="2708920"/>
                  <a:ext cx="582806" cy="7200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grpSp>
              <p:nvGrpSpPr>
                <p:cNvPr id="27" name="Google Shape;953;p31"/>
                <p:cNvGrpSpPr/>
                <p:nvPr/>
              </p:nvGrpSpPr>
              <p:grpSpPr>
                <a:xfrm>
                  <a:off x="9340264" y="2895319"/>
                  <a:ext cx="383999" cy="327774"/>
                  <a:chOff x="9335101" y="2895319"/>
                  <a:chExt cx="383999" cy="327774"/>
                </a:xfrm>
              </p:grpSpPr>
              <p:sp>
                <p:nvSpPr>
                  <p:cNvPr id="28" name="Google Shape;954;p31"/>
                  <p:cNvSpPr/>
                  <p:nvPr/>
                </p:nvSpPr>
                <p:spPr>
                  <a:xfrm rot="5400000">
                    <a:off x="9285562" y="2944859"/>
                    <a:ext cx="327773" cy="228696"/>
                  </a:xfrm>
                  <a:prstGeom prst="triangle">
                    <a:avLst>
                      <a:gd name="adj" fmla="val 50000"/>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sp>
                <p:nvSpPr>
                  <p:cNvPr id="29" name="Google Shape;955;p31"/>
                  <p:cNvSpPr/>
                  <p:nvPr/>
                </p:nvSpPr>
                <p:spPr>
                  <a:xfrm rot="5400000">
                    <a:off x="9440865" y="2944858"/>
                    <a:ext cx="327773" cy="228696"/>
                  </a:xfrm>
                  <a:prstGeom prst="triangle">
                    <a:avLst>
                      <a:gd name="adj" fmla="val 50000"/>
                    </a:avLst>
                  </a:prstGeom>
                  <a:solidFill>
                    <a:schemeClr val="accent3"/>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Imago" pitchFamily="2" charset="0"/>
                      <a:cs typeface="Arial"/>
                      <a:sym typeface="Arial"/>
                    </a:endParaRPr>
                  </a:p>
                </p:txBody>
              </p:sp>
            </p:grpSp>
          </p:grpSp>
        </p:grpSp>
        <p:sp>
          <p:nvSpPr>
            <p:cNvPr id="25" name="Google Shape;956;p31"/>
            <p:cNvSpPr txBox="1"/>
            <p:nvPr/>
          </p:nvSpPr>
          <p:spPr>
            <a:xfrm>
              <a:off x="7121850" y="4721453"/>
              <a:ext cx="2135503" cy="53503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1" u="none" strike="noStrike" kern="0" cap="none" spc="0" normalizeH="0" baseline="0" noProof="0" dirty="0">
                  <a:ln>
                    <a:noFill/>
                  </a:ln>
                  <a:solidFill>
                    <a:srgbClr val="717171"/>
                  </a:solidFill>
                  <a:effectLst/>
                  <a:uLnTx/>
                  <a:uFillTx/>
                  <a:latin typeface="Imago" pitchFamily="2" charset="0"/>
                  <a:cs typeface="Arial"/>
                  <a:sym typeface="Arial"/>
                </a:rPr>
                <a:t>Fast-forward</a:t>
              </a:r>
              <a:endParaRPr kumimoji="0" sz="1100" b="0" i="0" u="none" strike="noStrike" kern="0" cap="none" spc="0" normalizeH="0" baseline="0" noProof="0" dirty="0">
                <a:ln>
                  <a:noFill/>
                </a:ln>
                <a:solidFill>
                  <a:srgbClr val="000000"/>
                </a:solidFill>
                <a:effectLst/>
                <a:uLnTx/>
                <a:uFillTx/>
                <a:latin typeface="Imago" pitchFamily="2" charset="0"/>
                <a:cs typeface="Arial"/>
                <a:sym typeface="Arial"/>
              </a:endParaRPr>
            </a:p>
          </p:txBody>
        </p:sp>
      </p:grpSp>
    </p:spTree>
    <p:extLst>
      <p:ext uri="{BB962C8B-B14F-4D97-AF65-F5344CB8AC3E}">
        <p14:creationId xmlns:p14="http://schemas.microsoft.com/office/powerpoint/2010/main" val="1573326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609600" y="152400"/>
            <a:ext cx="10972800" cy="827476"/>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2"/>
              </a:buClr>
              <a:buSzPts val="2400"/>
              <a:buFont typeface="Arial"/>
              <a:buNone/>
            </a:pPr>
            <a:r>
              <a:rPr lang="en-GB" dirty="0"/>
              <a:t>MS relapses </a:t>
            </a:r>
            <a:r>
              <a:rPr lang="en-GB" dirty="0">
                <a:solidFill>
                  <a:srgbClr val="0061A1"/>
                </a:solidFill>
              </a:rPr>
              <a:t>are variable, unpredictable </a:t>
            </a:r>
            <a:r>
              <a:rPr lang="en-GB" dirty="0"/>
              <a:t>and highly disruptive for patients</a:t>
            </a:r>
            <a:endParaRPr baseline="30000" dirty="0"/>
          </a:p>
        </p:txBody>
      </p:sp>
      <p:sp>
        <p:nvSpPr>
          <p:cNvPr id="222" name="Google Shape;222;p9"/>
          <p:cNvSpPr txBox="1">
            <a:spLocks noGrp="1"/>
          </p:cNvSpPr>
          <p:nvPr>
            <p:ph type="body" idx="2"/>
          </p:nvPr>
        </p:nvSpPr>
        <p:spPr>
          <a:xfrm>
            <a:off x="609600" y="6093296"/>
            <a:ext cx="9014792" cy="463104"/>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dk1"/>
              </a:buClr>
              <a:buSzPts val="900"/>
              <a:buNone/>
            </a:pPr>
            <a:r>
              <a:rPr lang="en-GB" dirty="0"/>
              <a:t>CNS, central nervous system.</a:t>
            </a:r>
            <a:br>
              <a:rPr lang="en-GB" dirty="0"/>
            </a:br>
            <a:r>
              <a:rPr lang="en-GB" dirty="0"/>
              <a:t>1. Thompson AJ</a:t>
            </a:r>
            <a:r>
              <a:rPr lang="en-GB" i="1" dirty="0"/>
              <a:t>, et al</a:t>
            </a:r>
            <a:r>
              <a:rPr lang="en-GB" dirty="0"/>
              <a:t>. </a:t>
            </a:r>
            <a:r>
              <a:rPr lang="en-GB" i="1" dirty="0"/>
              <a:t>Lancet </a:t>
            </a:r>
            <a:r>
              <a:rPr lang="en-GB" i="1" dirty="0" err="1"/>
              <a:t>Neurol</a:t>
            </a:r>
            <a:r>
              <a:rPr lang="en-GB" i="1" dirty="0"/>
              <a:t> </a:t>
            </a:r>
            <a:r>
              <a:rPr lang="en-GB" dirty="0"/>
              <a:t>2018;17:162–73; 2. Poser CM, </a:t>
            </a:r>
            <a:r>
              <a:rPr lang="en-GB" i="1" dirty="0"/>
              <a:t>et al</a:t>
            </a:r>
            <a:r>
              <a:rPr lang="en-GB" dirty="0"/>
              <a:t>. </a:t>
            </a:r>
            <a:r>
              <a:rPr lang="en-GB" i="1" dirty="0"/>
              <a:t>Ann </a:t>
            </a:r>
            <a:r>
              <a:rPr lang="en-GB" i="1" dirty="0" err="1"/>
              <a:t>Neurol</a:t>
            </a:r>
            <a:r>
              <a:rPr lang="en-GB" i="1" dirty="0"/>
              <a:t> </a:t>
            </a:r>
            <a:r>
              <a:rPr lang="en-GB" dirty="0"/>
              <a:t>1983;13:227–31; 3. Vollmer T. </a:t>
            </a:r>
            <a:r>
              <a:rPr lang="en-GB" i="1" dirty="0"/>
              <a:t>J </a:t>
            </a:r>
            <a:r>
              <a:rPr lang="en-GB" i="1" dirty="0" err="1"/>
              <a:t>Neurol</a:t>
            </a:r>
            <a:r>
              <a:rPr lang="en-GB" i="1" dirty="0"/>
              <a:t> </a:t>
            </a:r>
            <a:r>
              <a:rPr lang="en-GB" i="1" dirty="0" err="1"/>
              <a:t>Sci</a:t>
            </a:r>
            <a:r>
              <a:rPr lang="en-GB" i="1" dirty="0"/>
              <a:t> </a:t>
            </a:r>
            <a:r>
              <a:rPr lang="en-GB" dirty="0"/>
              <a:t>2007;256:S5–13; </a:t>
            </a:r>
            <a:br>
              <a:rPr lang="en-GB" dirty="0"/>
            </a:br>
            <a:r>
              <a:rPr lang="en-GB" dirty="0"/>
              <a:t>4. Leary SM, </a:t>
            </a:r>
            <a:r>
              <a:rPr lang="en-GB" i="1" dirty="0"/>
              <a:t>et al. Postgrad Med J </a:t>
            </a:r>
            <a:r>
              <a:rPr lang="en-GB" dirty="0"/>
              <a:t>2005;81:302–8. 5. </a:t>
            </a:r>
            <a:r>
              <a:rPr lang="en-GB" dirty="0" err="1"/>
              <a:t>Zwibel</a:t>
            </a:r>
            <a:r>
              <a:rPr lang="en-GB" dirty="0"/>
              <a:t> HL. </a:t>
            </a:r>
            <a:r>
              <a:rPr lang="en-GB" i="1" dirty="0"/>
              <a:t>Adv </a:t>
            </a:r>
            <a:r>
              <a:rPr lang="en-GB" i="1" dirty="0" err="1"/>
              <a:t>Ther</a:t>
            </a:r>
            <a:r>
              <a:rPr lang="en-GB" i="1" dirty="0"/>
              <a:t> </a:t>
            </a:r>
            <a:r>
              <a:rPr lang="en-GB" dirty="0"/>
              <a:t>2009;26:1043–57; 6. </a:t>
            </a:r>
            <a:r>
              <a:rPr lang="en-GB" dirty="0" err="1"/>
              <a:t>Kister</a:t>
            </a:r>
            <a:r>
              <a:rPr lang="en-GB" dirty="0"/>
              <a:t> I, </a:t>
            </a:r>
            <a:r>
              <a:rPr lang="en-GB" i="1" dirty="0"/>
              <a:t>et al. Int J MS Care </a:t>
            </a:r>
            <a:r>
              <a:rPr lang="en-GB" dirty="0"/>
              <a:t>2013;15:146–58; </a:t>
            </a:r>
            <a:br>
              <a:rPr lang="en-GB" dirty="0"/>
            </a:br>
            <a:r>
              <a:rPr lang="en-GB" dirty="0"/>
              <a:t>7. Rae–Grant AD, </a:t>
            </a:r>
            <a:r>
              <a:rPr lang="en-GB" i="1" dirty="0"/>
              <a:t>et al</a:t>
            </a:r>
            <a:r>
              <a:rPr lang="en-GB" dirty="0"/>
              <a:t>. </a:t>
            </a:r>
            <a:r>
              <a:rPr lang="en-GB" i="1" dirty="0" err="1"/>
              <a:t>Mult</a:t>
            </a:r>
            <a:r>
              <a:rPr lang="en-GB" i="1" dirty="0"/>
              <a:t> </a:t>
            </a:r>
            <a:r>
              <a:rPr lang="en-GB" i="1" dirty="0" err="1"/>
              <a:t>Scler</a:t>
            </a:r>
            <a:r>
              <a:rPr lang="en-GB" i="1" dirty="0"/>
              <a:t> </a:t>
            </a:r>
            <a:r>
              <a:rPr lang="en-GB" dirty="0"/>
              <a:t>1999:5:179–83; 8. </a:t>
            </a:r>
            <a:r>
              <a:rPr lang="en-GB" dirty="0" err="1"/>
              <a:t>Boeschoten</a:t>
            </a:r>
            <a:r>
              <a:rPr lang="en-GB" dirty="0"/>
              <a:t> RE, </a:t>
            </a:r>
            <a:r>
              <a:rPr lang="en-GB" i="1" dirty="0"/>
              <a:t>et al</a:t>
            </a:r>
            <a:r>
              <a:rPr lang="en-GB" dirty="0"/>
              <a:t>. J </a:t>
            </a:r>
            <a:r>
              <a:rPr lang="en-GB" dirty="0" err="1"/>
              <a:t>Neurol</a:t>
            </a:r>
            <a:r>
              <a:rPr lang="en-GB" dirty="0"/>
              <a:t> Sci. 2017;372:331–41.</a:t>
            </a:r>
            <a:endParaRPr dirty="0"/>
          </a:p>
        </p:txBody>
      </p:sp>
      <p:sp>
        <p:nvSpPr>
          <p:cNvPr id="223" name="Google Shape;223;p9"/>
          <p:cNvSpPr/>
          <p:nvPr/>
        </p:nvSpPr>
        <p:spPr>
          <a:xfrm>
            <a:off x="609601" y="1800878"/>
            <a:ext cx="10351826" cy="3932378"/>
          </a:xfrm>
          <a:prstGeom prst="rect">
            <a:avLst/>
          </a:prstGeom>
          <a:noFill/>
          <a:ln>
            <a:noFill/>
          </a:ln>
        </p:spPr>
        <p:txBody>
          <a:bodyPr spcFirstLastPara="1" wrap="square" lIns="96000" tIns="96000" rIns="128000" bIns="144000" anchor="t" anchorCtr="0">
            <a:noAutofit/>
          </a:bodyPr>
          <a:lstStyle/>
          <a:p>
            <a:pPr marL="115888" marR="0" lvl="1" indent="-14287" algn="l" rtl="0">
              <a:lnSpc>
                <a:spcPct val="100000"/>
              </a:lnSpc>
              <a:spcBef>
                <a:spcPts val="0"/>
              </a:spcBef>
              <a:spcAft>
                <a:spcPts val="0"/>
              </a:spcAft>
              <a:buClr>
                <a:srgbClr val="1F1D21"/>
              </a:buClr>
              <a:buSzPts val="1600"/>
              <a:buFont typeface="Arial"/>
              <a:buNone/>
            </a:pPr>
            <a:endParaRPr sz="1600" b="0" i="0" u="none" strike="noStrike" cap="none" dirty="0">
              <a:solidFill>
                <a:srgbClr val="3F3F3F"/>
              </a:solidFill>
              <a:latin typeface="Imago" pitchFamily="2" charset="0"/>
              <a:sym typeface="Arial"/>
            </a:endParaRPr>
          </a:p>
        </p:txBody>
      </p:sp>
      <p:sp>
        <p:nvSpPr>
          <p:cNvPr id="224" name="Google Shape;224;p9"/>
          <p:cNvSpPr txBox="1"/>
          <p:nvPr/>
        </p:nvSpPr>
        <p:spPr>
          <a:xfrm>
            <a:off x="609600" y="5186540"/>
            <a:ext cx="10972800" cy="590643"/>
          </a:xfrm>
          <a:prstGeom prst="rect">
            <a:avLst/>
          </a:prstGeom>
          <a:solidFill>
            <a:srgbClr val="0061A1"/>
          </a:solidFill>
          <a:ln>
            <a:noFill/>
          </a:ln>
        </p:spPr>
        <p:txBody>
          <a:bodyPr spcFirstLastPara="1" wrap="square" lIns="36000" tIns="45700" rIns="36000" bIns="45700" anchor="ctr" anchorCtr="0">
            <a:noAutofit/>
          </a:bodyPr>
          <a:lstStyle/>
          <a:p>
            <a:pPr marL="0" marR="0" lvl="1" indent="0" algn="ctr" rtl="0">
              <a:spcBef>
                <a:spcPts val="0"/>
              </a:spcBef>
              <a:spcAft>
                <a:spcPts val="0"/>
              </a:spcAft>
              <a:buClr>
                <a:srgbClr val="1F1D21"/>
              </a:buClr>
              <a:buSzPts val="1600"/>
              <a:buFont typeface="Arial"/>
              <a:buNone/>
            </a:pPr>
            <a:r>
              <a:rPr lang="en-GB" sz="1600" b="1" i="0" u="none" strike="noStrike" cap="none" dirty="0">
                <a:solidFill>
                  <a:schemeClr val="lt1"/>
                </a:solidFill>
                <a:latin typeface="Imago" pitchFamily="2" charset="0"/>
                <a:sym typeface="Arial"/>
              </a:rPr>
              <a:t>The most common symptoms of MS include fatigue, impaired mobility and sensory disturbances,</a:t>
            </a:r>
            <a:r>
              <a:rPr lang="en-GB" sz="1600" b="1" i="0" u="none" strike="noStrike" cap="none" baseline="30000" dirty="0">
                <a:solidFill>
                  <a:schemeClr val="lt1"/>
                </a:solidFill>
                <a:latin typeface="Imago" pitchFamily="2" charset="0"/>
                <a:sym typeface="Arial"/>
              </a:rPr>
              <a:t>5,6 </a:t>
            </a:r>
            <a:r>
              <a:rPr lang="en-GB" sz="1600" b="1" i="0" u="none" strike="noStrike" cap="none" dirty="0">
                <a:solidFill>
                  <a:schemeClr val="lt1"/>
                </a:solidFill>
                <a:latin typeface="Imago" pitchFamily="2" charset="0"/>
                <a:sym typeface="Arial"/>
              </a:rPr>
              <a:t>but loss of </a:t>
            </a:r>
            <a:br>
              <a:rPr lang="en-GB" sz="1600" b="1" i="0" u="none" strike="noStrike" cap="none" dirty="0">
                <a:solidFill>
                  <a:schemeClr val="lt1"/>
                </a:solidFill>
                <a:latin typeface="Imago" pitchFamily="2" charset="0"/>
                <a:sym typeface="Arial"/>
              </a:rPr>
            </a:br>
            <a:r>
              <a:rPr lang="en-GB" sz="1600" b="1" i="0" u="none" strike="noStrike" cap="none" dirty="0">
                <a:solidFill>
                  <a:schemeClr val="lt1"/>
                </a:solidFill>
                <a:latin typeface="Imago" pitchFamily="2" charset="0"/>
                <a:sym typeface="Arial"/>
              </a:rPr>
              <a:t>normal neuronal function throughout the CNS can also lead to seizures, sexual dysfunction and speech problems</a:t>
            </a:r>
            <a:r>
              <a:rPr lang="en-GB" sz="1600" b="1" i="0" u="none" strike="noStrike" cap="none" baseline="30000" dirty="0">
                <a:solidFill>
                  <a:schemeClr val="lt1"/>
                </a:solidFill>
                <a:latin typeface="Imago" pitchFamily="2" charset="0"/>
                <a:sym typeface="Arial"/>
              </a:rPr>
              <a:t>5</a:t>
            </a:r>
            <a:endParaRPr dirty="0">
              <a:latin typeface="Imago" pitchFamily="2" charset="0"/>
            </a:endParaRPr>
          </a:p>
        </p:txBody>
      </p:sp>
      <p:sp>
        <p:nvSpPr>
          <p:cNvPr id="225" name="Google Shape;225;p9"/>
          <p:cNvSpPr txBox="1"/>
          <p:nvPr/>
        </p:nvSpPr>
        <p:spPr>
          <a:xfrm>
            <a:off x="6310607" y="3671124"/>
            <a:ext cx="1036261"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3F3F3F"/>
              </a:buClr>
              <a:buSzPts val="1200"/>
              <a:buFont typeface="Arial"/>
              <a:buNone/>
            </a:pPr>
            <a:r>
              <a:rPr lang="en-GB" sz="1200" b="1" u="none" strike="noStrike" dirty="0">
                <a:solidFill>
                  <a:srgbClr val="4853CD"/>
                </a:solidFill>
                <a:latin typeface="Imago" pitchFamily="2" charset="0"/>
                <a:sym typeface="Arial"/>
              </a:rPr>
              <a:t>Mobility impairment (90%)</a:t>
            </a:r>
            <a:r>
              <a:rPr lang="en-GB" sz="1200" b="1" u="none" strike="noStrike" baseline="30000" dirty="0">
                <a:solidFill>
                  <a:srgbClr val="4853CD"/>
                </a:solidFill>
                <a:latin typeface="Imago" pitchFamily="2" charset="0"/>
                <a:sym typeface="Arial"/>
              </a:rPr>
              <a:t>5</a:t>
            </a:r>
            <a:endParaRPr baseline="30000" dirty="0">
              <a:solidFill>
                <a:srgbClr val="4853CD"/>
              </a:solidFill>
              <a:latin typeface="Imago" pitchFamily="2" charset="0"/>
            </a:endParaRPr>
          </a:p>
        </p:txBody>
      </p:sp>
      <p:sp>
        <p:nvSpPr>
          <p:cNvPr id="226" name="Google Shape;226;p9"/>
          <p:cNvSpPr txBox="1"/>
          <p:nvPr/>
        </p:nvSpPr>
        <p:spPr>
          <a:xfrm>
            <a:off x="6096000" y="4445601"/>
            <a:ext cx="1250868" cy="64629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3F3F3F"/>
              </a:buClr>
              <a:buSzPts val="1200"/>
              <a:buFont typeface="Arial"/>
              <a:buNone/>
            </a:pPr>
            <a:r>
              <a:rPr lang="en-GB" sz="1200" b="1" u="none" strike="noStrike" dirty="0">
                <a:solidFill>
                  <a:srgbClr val="C02374"/>
                </a:solidFill>
                <a:latin typeface="Imago" pitchFamily="2" charset="0"/>
                <a:sym typeface="Arial"/>
              </a:rPr>
              <a:t>Walking difficulty (67%)</a:t>
            </a:r>
            <a:r>
              <a:rPr lang="en-GB" sz="1200" b="1" u="none" strike="noStrike" baseline="30000" dirty="0">
                <a:solidFill>
                  <a:srgbClr val="C02374"/>
                </a:solidFill>
                <a:latin typeface="Imago" pitchFamily="2" charset="0"/>
                <a:sym typeface="Arial"/>
              </a:rPr>
              <a:t>5</a:t>
            </a:r>
            <a:endParaRPr sz="1200" b="1" u="none" strike="noStrike" baseline="30000" dirty="0">
              <a:solidFill>
                <a:srgbClr val="C02374"/>
              </a:solidFill>
              <a:latin typeface="Imago" pitchFamily="2" charset="0"/>
              <a:sym typeface="Arial"/>
            </a:endParaRPr>
          </a:p>
        </p:txBody>
      </p:sp>
      <p:grpSp>
        <p:nvGrpSpPr>
          <p:cNvPr id="227" name="Google Shape;227;p9"/>
          <p:cNvGrpSpPr/>
          <p:nvPr/>
        </p:nvGrpSpPr>
        <p:grpSpPr>
          <a:xfrm>
            <a:off x="7123636" y="1696744"/>
            <a:ext cx="2466975" cy="3255963"/>
            <a:chOff x="1826" y="1496"/>
            <a:chExt cx="1554" cy="2051"/>
          </a:xfrm>
        </p:grpSpPr>
        <p:sp>
          <p:nvSpPr>
            <p:cNvPr id="228" name="Google Shape;228;p9"/>
            <p:cNvSpPr/>
            <p:nvPr/>
          </p:nvSpPr>
          <p:spPr>
            <a:xfrm>
              <a:off x="2050" y="1496"/>
              <a:ext cx="1193" cy="2049"/>
            </a:xfrm>
            <a:custGeom>
              <a:avLst/>
              <a:gdLst/>
              <a:ahLst/>
              <a:cxnLst/>
              <a:rect l="l" t="t" r="r" b="b"/>
              <a:pathLst>
                <a:path w="2493" h="4281" extrusionOk="0">
                  <a:moveTo>
                    <a:pt x="1247" y="0"/>
                  </a:moveTo>
                  <a:cubicBezTo>
                    <a:pt x="1139" y="0"/>
                    <a:pt x="1082" y="54"/>
                    <a:pt x="1037" y="139"/>
                  </a:cubicBezTo>
                  <a:cubicBezTo>
                    <a:pt x="993" y="224"/>
                    <a:pt x="1005" y="332"/>
                    <a:pt x="1005" y="332"/>
                  </a:cubicBezTo>
                  <a:cubicBezTo>
                    <a:pt x="1005" y="332"/>
                    <a:pt x="996" y="331"/>
                    <a:pt x="993" y="327"/>
                  </a:cubicBezTo>
                  <a:cubicBezTo>
                    <a:pt x="991" y="323"/>
                    <a:pt x="984" y="320"/>
                    <a:pt x="978" y="317"/>
                  </a:cubicBezTo>
                  <a:cubicBezTo>
                    <a:pt x="972" y="314"/>
                    <a:pt x="971" y="320"/>
                    <a:pt x="968" y="329"/>
                  </a:cubicBezTo>
                  <a:cubicBezTo>
                    <a:pt x="964" y="337"/>
                    <a:pt x="964" y="356"/>
                    <a:pt x="966" y="377"/>
                  </a:cubicBezTo>
                  <a:cubicBezTo>
                    <a:pt x="968" y="399"/>
                    <a:pt x="982" y="459"/>
                    <a:pt x="995" y="485"/>
                  </a:cubicBezTo>
                  <a:cubicBezTo>
                    <a:pt x="1009" y="511"/>
                    <a:pt x="1025" y="502"/>
                    <a:pt x="1025" y="502"/>
                  </a:cubicBezTo>
                  <a:cubicBezTo>
                    <a:pt x="1025" y="502"/>
                    <a:pt x="1031" y="525"/>
                    <a:pt x="1043" y="575"/>
                  </a:cubicBezTo>
                  <a:cubicBezTo>
                    <a:pt x="1056" y="625"/>
                    <a:pt x="1119" y="670"/>
                    <a:pt x="1119" y="670"/>
                  </a:cubicBezTo>
                  <a:cubicBezTo>
                    <a:pt x="1119" y="670"/>
                    <a:pt x="1124" y="721"/>
                    <a:pt x="1113" y="773"/>
                  </a:cubicBezTo>
                  <a:cubicBezTo>
                    <a:pt x="1108" y="802"/>
                    <a:pt x="1098" y="825"/>
                    <a:pt x="1077" y="855"/>
                  </a:cubicBezTo>
                  <a:cubicBezTo>
                    <a:pt x="1019" y="939"/>
                    <a:pt x="851" y="968"/>
                    <a:pt x="715" y="998"/>
                  </a:cubicBezTo>
                  <a:cubicBezTo>
                    <a:pt x="579" y="1029"/>
                    <a:pt x="560" y="1191"/>
                    <a:pt x="547" y="1267"/>
                  </a:cubicBezTo>
                  <a:cubicBezTo>
                    <a:pt x="534" y="1343"/>
                    <a:pt x="493" y="1625"/>
                    <a:pt x="484" y="1723"/>
                  </a:cubicBezTo>
                  <a:cubicBezTo>
                    <a:pt x="475" y="1821"/>
                    <a:pt x="470" y="1934"/>
                    <a:pt x="470" y="1950"/>
                  </a:cubicBezTo>
                  <a:cubicBezTo>
                    <a:pt x="466" y="1955"/>
                    <a:pt x="446" y="1993"/>
                    <a:pt x="432" y="2018"/>
                  </a:cubicBezTo>
                  <a:cubicBezTo>
                    <a:pt x="418" y="2044"/>
                    <a:pt x="395" y="2138"/>
                    <a:pt x="390" y="2160"/>
                  </a:cubicBezTo>
                  <a:cubicBezTo>
                    <a:pt x="384" y="2182"/>
                    <a:pt x="325" y="2466"/>
                    <a:pt x="309" y="2545"/>
                  </a:cubicBezTo>
                  <a:cubicBezTo>
                    <a:pt x="293" y="2624"/>
                    <a:pt x="260" y="2664"/>
                    <a:pt x="257" y="2665"/>
                  </a:cubicBezTo>
                  <a:cubicBezTo>
                    <a:pt x="254" y="2666"/>
                    <a:pt x="183" y="2718"/>
                    <a:pt x="154" y="2745"/>
                  </a:cubicBezTo>
                  <a:cubicBezTo>
                    <a:pt x="125" y="2771"/>
                    <a:pt x="51" y="2867"/>
                    <a:pt x="38" y="2877"/>
                  </a:cubicBezTo>
                  <a:cubicBezTo>
                    <a:pt x="26" y="2886"/>
                    <a:pt x="4" y="2902"/>
                    <a:pt x="2" y="2907"/>
                  </a:cubicBezTo>
                  <a:cubicBezTo>
                    <a:pt x="0" y="2911"/>
                    <a:pt x="13" y="2917"/>
                    <a:pt x="21" y="2918"/>
                  </a:cubicBezTo>
                  <a:cubicBezTo>
                    <a:pt x="29" y="2920"/>
                    <a:pt x="58" y="2921"/>
                    <a:pt x="95" y="2873"/>
                  </a:cubicBezTo>
                  <a:cubicBezTo>
                    <a:pt x="133" y="2825"/>
                    <a:pt x="157" y="2844"/>
                    <a:pt x="163" y="2859"/>
                  </a:cubicBezTo>
                  <a:cubicBezTo>
                    <a:pt x="170" y="2873"/>
                    <a:pt x="149" y="2883"/>
                    <a:pt x="141" y="2925"/>
                  </a:cubicBezTo>
                  <a:cubicBezTo>
                    <a:pt x="134" y="2966"/>
                    <a:pt x="85" y="3124"/>
                    <a:pt x="72" y="3155"/>
                  </a:cubicBezTo>
                  <a:cubicBezTo>
                    <a:pt x="59" y="3186"/>
                    <a:pt x="86" y="3180"/>
                    <a:pt x="93" y="3175"/>
                  </a:cubicBezTo>
                  <a:cubicBezTo>
                    <a:pt x="99" y="3169"/>
                    <a:pt x="129" y="3105"/>
                    <a:pt x="141" y="3056"/>
                  </a:cubicBezTo>
                  <a:cubicBezTo>
                    <a:pt x="153" y="3007"/>
                    <a:pt x="169" y="2995"/>
                    <a:pt x="178" y="2999"/>
                  </a:cubicBezTo>
                  <a:cubicBezTo>
                    <a:pt x="187" y="3002"/>
                    <a:pt x="186" y="3018"/>
                    <a:pt x="184" y="3033"/>
                  </a:cubicBezTo>
                  <a:cubicBezTo>
                    <a:pt x="182" y="3048"/>
                    <a:pt x="134" y="3179"/>
                    <a:pt x="129" y="3200"/>
                  </a:cubicBezTo>
                  <a:cubicBezTo>
                    <a:pt x="124" y="3220"/>
                    <a:pt x="136" y="3229"/>
                    <a:pt x="143" y="3228"/>
                  </a:cubicBezTo>
                  <a:cubicBezTo>
                    <a:pt x="150" y="3227"/>
                    <a:pt x="161" y="3211"/>
                    <a:pt x="167" y="3193"/>
                  </a:cubicBezTo>
                  <a:cubicBezTo>
                    <a:pt x="173" y="3174"/>
                    <a:pt x="217" y="3032"/>
                    <a:pt x="221" y="3018"/>
                  </a:cubicBezTo>
                  <a:cubicBezTo>
                    <a:pt x="225" y="3005"/>
                    <a:pt x="233" y="3011"/>
                    <a:pt x="238" y="3011"/>
                  </a:cubicBezTo>
                  <a:cubicBezTo>
                    <a:pt x="244" y="3011"/>
                    <a:pt x="243" y="3014"/>
                    <a:pt x="242" y="3021"/>
                  </a:cubicBezTo>
                  <a:cubicBezTo>
                    <a:pt x="241" y="3029"/>
                    <a:pt x="220" y="3143"/>
                    <a:pt x="213" y="3179"/>
                  </a:cubicBezTo>
                  <a:cubicBezTo>
                    <a:pt x="207" y="3216"/>
                    <a:pt x="218" y="3227"/>
                    <a:pt x="224" y="3227"/>
                  </a:cubicBezTo>
                  <a:cubicBezTo>
                    <a:pt x="230" y="3227"/>
                    <a:pt x="241" y="3211"/>
                    <a:pt x="247" y="3182"/>
                  </a:cubicBezTo>
                  <a:cubicBezTo>
                    <a:pt x="253" y="3152"/>
                    <a:pt x="273" y="3043"/>
                    <a:pt x="274" y="3029"/>
                  </a:cubicBezTo>
                  <a:cubicBezTo>
                    <a:pt x="276" y="3014"/>
                    <a:pt x="286" y="3028"/>
                    <a:pt x="286" y="3035"/>
                  </a:cubicBezTo>
                  <a:cubicBezTo>
                    <a:pt x="286" y="3042"/>
                    <a:pt x="283" y="3099"/>
                    <a:pt x="277" y="3133"/>
                  </a:cubicBezTo>
                  <a:cubicBezTo>
                    <a:pt x="270" y="3167"/>
                    <a:pt x="277" y="3175"/>
                    <a:pt x="282" y="3174"/>
                  </a:cubicBezTo>
                  <a:cubicBezTo>
                    <a:pt x="287" y="3173"/>
                    <a:pt x="293" y="3159"/>
                    <a:pt x="297" y="3151"/>
                  </a:cubicBezTo>
                  <a:cubicBezTo>
                    <a:pt x="301" y="3143"/>
                    <a:pt x="323" y="3046"/>
                    <a:pt x="329" y="3018"/>
                  </a:cubicBezTo>
                  <a:cubicBezTo>
                    <a:pt x="336" y="2989"/>
                    <a:pt x="365" y="2839"/>
                    <a:pt x="361" y="2784"/>
                  </a:cubicBezTo>
                  <a:cubicBezTo>
                    <a:pt x="358" y="2729"/>
                    <a:pt x="380" y="2701"/>
                    <a:pt x="380" y="2701"/>
                  </a:cubicBezTo>
                  <a:cubicBezTo>
                    <a:pt x="380" y="2701"/>
                    <a:pt x="493" y="2466"/>
                    <a:pt x="543" y="2370"/>
                  </a:cubicBezTo>
                  <a:cubicBezTo>
                    <a:pt x="593" y="2274"/>
                    <a:pt x="645" y="2111"/>
                    <a:pt x="661" y="1995"/>
                  </a:cubicBezTo>
                  <a:cubicBezTo>
                    <a:pt x="701" y="1886"/>
                    <a:pt x="768" y="1461"/>
                    <a:pt x="768" y="1461"/>
                  </a:cubicBezTo>
                  <a:lnTo>
                    <a:pt x="778" y="1449"/>
                  </a:lnTo>
                  <a:cubicBezTo>
                    <a:pt x="778" y="1449"/>
                    <a:pt x="846" y="1615"/>
                    <a:pt x="870" y="1809"/>
                  </a:cubicBezTo>
                  <a:cubicBezTo>
                    <a:pt x="882" y="1911"/>
                    <a:pt x="898" y="2020"/>
                    <a:pt x="853" y="2120"/>
                  </a:cubicBezTo>
                  <a:cubicBezTo>
                    <a:pt x="724" y="2409"/>
                    <a:pt x="701" y="2666"/>
                    <a:pt x="703" y="2886"/>
                  </a:cubicBezTo>
                  <a:cubicBezTo>
                    <a:pt x="705" y="3107"/>
                    <a:pt x="801" y="3530"/>
                    <a:pt x="813" y="3668"/>
                  </a:cubicBezTo>
                  <a:cubicBezTo>
                    <a:pt x="820" y="3738"/>
                    <a:pt x="796" y="3891"/>
                    <a:pt x="782" y="4030"/>
                  </a:cubicBezTo>
                  <a:cubicBezTo>
                    <a:pt x="770" y="4161"/>
                    <a:pt x="768" y="4281"/>
                    <a:pt x="768" y="4281"/>
                  </a:cubicBezTo>
                  <a:lnTo>
                    <a:pt x="1097" y="4281"/>
                  </a:lnTo>
                  <a:cubicBezTo>
                    <a:pt x="1097" y="4281"/>
                    <a:pt x="1091" y="4166"/>
                    <a:pt x="1080" y="4097"/>
                  </a:cubicBezTo>
                  <a:cubicBezTo>
                    <a:pt x="1070" y="4028"/>
                    <a:pt x="1078" y="4005"/>
                    <a:pt x="1088" y="3939"/>
                  </a:cubicBezTo>
                  <a:cubicBezTo>
                    <a:pt x="1099" y="3872"/>
                    <a:pt x="1149" y="3634"/>
                    <a:pt x="1153" y="3574"/>
                  </a:cubicBezTo>
                  <a:cubicBezTo>
                    <a:pt x="1157" y="3514"/>
                    <a:pt x="1188" y="3247"/>
                    <a:pt x="1199" y="3193"/>
                  </a:cubicBezTo>
                  <a:cubicBezTo>
                    <a:pt x="1209" y="3139"/>
                    <a:pt x="1247" y="3057"/>
                    <a:pt x="1247" y="3057"/>
                  </a:cubicBezTo>
                  <a:cubicBezTo>
                    <a:pt x="1247" y="3057"/>
                    <a:pt x="1284" y="3139"/>
                    <a:pt x="1295" y="3193"/>
                  </a:cubicBezTo>
                  <a:cubicBezTo>
                    <a:pt x="1305" y="3247"/>
                    <a:pt x="1336" y="3514"/>
                    <a:pt x="1341" y="3574"/>
                  </a:cubicBezTo>
                  <a:cubicBezTo>
                    <a:pt x="1345" y="3634"/>
                    <a:pt x="1395" y="3872"/>
                    <a:pt x="1405" y="3939"/>
                  </a:cubicBezTo>
                  <a:cubicBezTo>
                    <a:pt x="1416" y="4005"/>
                    <a:pt x="1424" y="4028"/>
                    <a:pt x="1413" y="4097"/>
                  </a:cubicBezTo>
                  <a:cubicBezTo>
                    <a:pt x="1403" y="4166"/>
                    <a:pt x="1397" y="4281"/>
                    <a:pt x="1397" y="4281"/>
                  </a:cubicBezTo>
                  <a:lnTo>
                    <a:pt x="1726" y="4281"/>
                  </a:lnTo>
                  <a:cubicBezTo>
                    <a:pt x="1726" y="4281"/>
                    <a:pt x="1724" y="4161"/>
                    <a:pt x="1711" y="4030"/>
                  </a:cubicBezTo>
                  <a:cubicBezTo>
                    <a:pt x="1698" y="3891"/>
                    <a:pt x="1674" y="3738"/>
                    <a:pt x="1680" y="3668"/>
                  </a:cubicBezTo>
                  <a:cubicBezTo>
                    <a:pt x="1693" y="3530"/>
                    <a:pt x="1788" y="3107"/>
                    <a:pt x="1791" y="2886"/>
                  </a:cubicBezTo>
                  <a:cubicBezTo>
                    <a:pt x="1793" y="2666"/>
                    <a:pt x="1770" y="2409"/>
                    <a:pt x="1641" y="2120"/>
                  </a:cubicBezTo>
                  <a:cubicBezTo>
                    <a:pt x="1596" y="2020"/>
                    <a:pt x="1611" y="1911"/>
                    <a:pt x="1624" y="1809"/>
                  </a:cubicBezTo>
                  <a:cubicBezTo>
                    <a:pt x="1648" y="1615"/>
                    <a:pt x="1716" y="1449"/>
                    <a:pt x="1716" y="1449"/>
                  </a:cubicBezTo>
                  <a:lnTo>
                    <a:pt x="1726" y="1461"/>
                  </a:lnTo>
                  <a:cubicBezTo>
                    <a:pt x="1726" y="1461"/>
                    <a:pt x="1793" y="1886"/>
                    <a:pt x="1832" y="1995"/>
                  </a:cubicBezTo>
                  <a:cubicBezTo>
                    <a:pt x="1849" y="2111"/>
                    <a:pt x="1901" y="2274"/>
                    <a:pt x="1951" y="2370"/>
                  </a:cubicBezTo>
                  <a:cubicBezTo>
                    <a:pt x="2001" y="2466"/>
                    <a:pt x="2113" y="2701"/>
                    <a:pt x="2113" y="2701"/>
                  </a:cubicBezTo>
                  <a:cubicBezTo>
                    <a:pt x="2113" y="2701"/>
                    <a:pt x="2136" y="2729"/>
                    <a:pt x="2132" y="2784"/>
                  </a:cubicBezTo>
                  <a:cubicBezTo>
                    <a:pt x="2129" y="2839"/>
                    <a:pt x="2157" y="2989"/>
                    <a:pt x="2164" y="3018"/>
                  </a:cubicBezTo>
                  <a:cubicBezTo>
                    <a:pt x="2171" y="3046"/>
                    <a:pt x="2193" y="3143"/>
                    <a:pt x="2197" y="3151"/>
                  </a:cubicBezTo>
                  <a:cubicBezTo>
                    <a:pt x="2201" y="3159"/>
                    <a:pt x="2207" y="3173"/>
                    <a:pt x="2211" y="3174"/>
                  </a:cubicBezTo>
                  <a:cubicBezTo>
                    <a:pt x="2216" y="3175"/>
                    <a:pt x="2223" y="3167"/>
                    <a:pt x="2217" y="3133"/>
                  </a:cubicBezTo>
                  <a:cubicBezTo>
                    <a:pt x="2211" y="3099"/>
                    <a:pt x="2207" y="3042"/>
                    <a:pt x="2207" y="3035"/>
                  </a:cubicBezTo>
                  <a:cubicBezTo>
                    <a:pt x="2207" y="3028"/>
                    <a:pt x="2218" y="3014"/>
                    <a:pt x="2219" y="3029"/>
                  </a:cubicBezTo>
                  <a:cubicBezTo>
                    <a:pt x="2221" y="3043"/>
                    <a:pt x="2241" y="3152"/>
                    <a:pt x="2247" y="3182"/>
                  </a:cubicBezTo>
                  <a:cubicBezTo>
                    <a:pt x="2253" y="3211"/>
                    <a:pt x="2263" y="3227"/>
                    <a:pt x="2270" y="3227"/>
                  </a:cubicBezTo>
                  <a:cubicBezTo>
                    <a:pt x="2276" y="3227"/>
                    <a:pt x="2287" y="3216"/>
                    <a:pt x="2280" y="3179"/>
                  </a:cubicBezTo>
                  <a:cubicBezTo>
                    <a:pt x="2273" y="3143"/>
                    <a:pt x="2252" y="3029"/>
                    <a:pt x="2252" y="3021"/>
                  </a:cubicBezTo>
                  <a:cubicBezTo>
                    <a:pt x="2251" y="3014"/>
                    <a:pt x="2250" y="3011"/>
                    <a:pt x="2255" y="3011"/>
                  </a:cubicBezTo>
                  <a:cubicBezTo>
                    <a:pt x="2261" y="3011"/>
                    <a:pt x="2268" y="3005"/>
                    <a:pt x="2273" y="3018"/>
                  </a:cubicBezTo>
                  <a:cubicBezTo>
                    <a:pt x="2277" y="3032"/>
                    <a:pt x="2320" y="3174"/>
                    <a:pt x="2327" y="3193"/>
                  </a:cubicBezTo>
                  <a:cubicBezTo>
                    <a:pt x="2333" y="3211"/>
                    <a:pt x="2343" y="3227"/>
                    <a:pt x="2350" y="3228"/>
                  </a:cubicBezTo>
                  <a:cubicBezTo>
                    <a:pt x="2357" y="3229"/>
                    <a:pt x="2370" y="3220"/>
                    <a:pt x="2365" y="3200"/>
                  </a:cubicBezTo>
                  <a:cubicBezTo>
                    <a:pt x="2360" y="3179"/>
                    <a:pt x="2311" y="3048"/>
                    <a:pt x="2309" y="3033"/>
                  </a:cubicBezTo>
                  <a:cubicBezTo>
                    <a:pt x="2307" y="3018"/>
                    <a:pt x="2307" y="3002"/>
                    <a:pt x="2316" y="2999"/>
                  </a:cubicBezTo>
                  <a:cubicBezTo>
                    <a:pt x="2325" y="2995"/>
                    <a:pt x="2341" y="3007"/>
                    <a:pt x="2352" y="3056"/>
                  </a:cubicBezTo>
                  <a:cubicBezTo>
                    <a:pt x="2364" y="3105"/>
                    <a:pt x="2395" y="3169"/>
                    <a:pt x="2401" y="3175"/>
                  </a:cubicBezTo>
                  <a:cubicBezTo>
                    <a:pt x="2407" y="3180"/>
                    <a:pt x="2435" y="3186"/>
                    <a:pt x="2422" y="3155"/>
                  </a:cubicBezTo>
                  <a:cubicBezTo>
                    <a:pt x="2409" y="3124"/>
                    <a:pt x="2360" y="2966"/>
                    <a:pt x="2352" y="2925"/>
                  </a:cubicBezTo>
                  <a:cubicBezTo>
                    <a:pt x="2345" y="2883"/>
                    <a:pt x="2324" y="2873"/>
                    <a:pt x="2330" y="2859"/>
                  </a:cubicBezTo>
                  <a:cubicBezTo>
                    <a:pt x="2336" y="2844"/>
                    <a:pt x="2361" y="2825"/>
                    <a:pt x="2398" y="2873"/>
                  </a:cubicBezTo>
                  <a:cubicBezTo>
                    <a:pt x="2436" y="2921"/>
                    <a:pt x="2465" y="2920"/>
                    <a:pt x="2473" y="2918"/>
                  </a:cubicBezTo>
                  <a:cubicBezTo>
                    <a:pt x="2480" y="2917"/>
                    <a:pt x="2493" y="2911"/>
                    <a:pt x="2491" y="2907"/>
                  </a:cubicBezTo>
                  <a:cubicBezTo>
                    <a:pt x="2489" y="2902"/>
                    <a:pt x="2468" y="2886"/>
                    <a:pt x="2455" y="2877"/>
                  </a:cubicBezTo>
                  <a:cubicBezTo>
                    <a:pt x="2443" y="2867"/>
                    <a:pt x="2369" y="2771"/>
                    <a:pt x="2340" y="2745"/>
                  </a:cubicBezTo>
                  <a:cubicBezTo>
                    <a:pt x="2311" y="2718"/>
                    <a:pt x="2239" y="2666"/>
                    <a:pt x="2236" y="2665"/>
                  </a:cubicBezTo>
                  <a:cubicBezTo>
                    <a:pt x="2234" y="2664"/>
                    <a:pt x="2200" y="2624"/>
                    <a:pt x="2184" y="2545"/>
                  </a:cubicBezTo>
                  <a:cubicBezTo>
                    <a:pt x="2168" y="2466"/>
                    <a:pt x="2109" y="2182"/>
                    <a:pt x="2104" y="2160"/>
                  </a:cubicBezTo>
                  <a:cubicBezTo>
                    <a:pt x="2098" y="2138"/>
                    <a:pt x="2075" y="2044"/>
                    <a:pt x="2061" y="2018"/>
                  </a:cubicBezTo>
                  <a:cubicBezTo>
                    <a:pt x="2048" y="1993"/>
                    <a:pt x="2027" y="1955"/>
                    <a:pt x="2024" y="1950"/>
                  </a:cubicBezTo>
                  <a:cubicBezTo>
                    <a:pt x="2024" y="1934"/>
                    <a:pt x="2019" y="1821"/>
                    <a:pt x="2010" y="1723"/>
                  </a:cubicBezTo>
                  <a:cubicBezTo>
                    <a:pt x="2001" y="1625"/>
                    <a:pt x="1960" y="1343"/>
                    <a:pt x="1947" y="1267"/>
                  </a:cubicBezTo>
                  <a:cubicBezTo>
                    <a:pt x="1934" y="1191"/>
                    <a:pt x="1915" y="1029"/>
                    <a:pt x="1779" y="998"/>
                  </a:cubicBezTo>
                  <a:cubicBezTo>
                    <a:pt x="1643" y="968"/>
                    <a:pt x="1475" y="939"/>
                    <a:pt x="1416" y="855"/>
                  </a:cubicBezTo>
                  <a:cubicBezTo>
                    <a:pt x="1395" y="825"/>
                    <a:pt x="1386" y="802"/>
                    <a:pt x="1380" y="773"/>
                  </a:cubicBezTo>
                  <a:cubicBezTo>
                    <a:pt x="1369" y="721"/>
                    <a:pt x="1375" y="670"/>
                    <a:pt x="1375" y="670"/>
                  </a:cubicBezTo>
                  <a:cubicBezTo>
                    <a:pt x="1375" y="670"/>
                    <a:pt x="1438" y="625"/>
                    <a:pt x="1450" y="575"/>
                  </a:cubicBezTo>
                  <a:cubicBezTo>
                    <a:pt x="1463" y="525"/>
                    <a:pt x="1468" y="502"/>
                    <a:pt x="1468" y="502"/>
                  </a:cubicBezTo>
                  <a:cubicBezTo>
                    <a:pt x="1468" y="502"/>
                    <a:pt x="1485" y="511"/>
                    <a:pt x="1498" y="485"/>
                  </a:cubicBezTo>
                  <a:cubicBezTo>
                    <a:pt x="1511" y="459"/>
                    <a:pt x="1525" y="399"/>
                    <a:pt x="1527" y="377"/>
                  </a:cubicBezTo>
                  <a:cubicBezTo>
                    <a:pt x="1529" y="356"/>
                    <a:pt x="1529" y="337"/>
                    <a:pt x="1526" y="329"/>
                  </a:cubicBezTo>
                  <a:cubicBezTo>
                    <a:pt x="1523" y="320"/>
                    <a:pt x="1522" y="314"/>
                    <a:pt x="1516" y="317"/>
                  </a:cubicBezTo>
                  <a:cubicBezTo>
                    <a:pt x="1509" y="320"/>
                    <a:pt x="1503" y="323"/>
                    <a:pt x="1500" y="327"/>
                  </a:cubicBezTo>
                  <a:cubicBezTo>
                    <a:pt x="1498" y="331"/>
                    <a:pt x="1488" y="332"/>
                    <a:pt x="1488" y="332"/>
                  </a:cubicBezTo>
                  <a:cubicBezTo>
                    <a:pt x="1488" y="332"/>
                    <a:pt x="1501" y="224"/>
                    <a:pt x="1457" y="139"/>
                  </a:cubicBezTo>
                  <a:cubicBezTo>
                    <a:pt x="1412" y="54"/>
                    <a:pt x="1354" y="0"/>
                    <a:pt x="1247" y="0"/>
                  </a:cubicBezTo>
                  <a:close/>
                </a:path>
              </a:pathLst>
            </a:custGeom>
            <a:solidFill>
              <a:srgbClr val="C6C6C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29" name="Google Shape;229;p9"/>
            <p:cNvSpPr/>
            <p:nvPr/>
          </p:nvSpPr>
          <p:spPr>
            <a:xfrm>
              <a:off x="2541" y="1611"/>
              <a:ext cx="102" cy="10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0" name="Google Shape;230;p9"/>
            <p:cNvSpPr/>
            <p:nvPr/>
          </p:nvSpPr>
          <p:spPr>
            <a:xfrm>
              <a:off x="2557" y="1627"/>
              <a:ext cx="71" cy="71"/>
            </a:xfrm>
            <a:prstGeom prst="ellipse">
              <a:avLst/>
            </a:prstGeom>
            <a:solidFill>
              <a:srgbClr val="6A747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1" name="Google Shape;231;p9"/>
            <p:cNvSpPr/>
            <p:nvPr/>
          </p:nvSpPr>
          <p:spPr>
            <a:xfrm>
              <a:off x="2454" y="2141"/>
              <a:ext cx="405" cy="406"/>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2" name="Google Shape;232;p9"/>
            <p:cNvSpPr/>
            <p:nvPr/>
          </p:nvSpPr>
          <p:spPr>
            <a:xfrm>
              <a:off x="2519" y="2555"/>
              <a:ext cx="275" cy="27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3" name="Google Shape;233;p9"/>
            <p:cNvSpPr/>
            <p:nvPr/>
          </p:nvSpPr>
          <p:spPr>
            <a:xfrm>
              <a:off x="2547" y="2853"/>
              <a:ext cx="220" cy="2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4" name="Google Shape;234;p9"/>
            <p:cNvSpPr/>
            <p:nvPr/>
          </p:nvSpPr>
          <p:spPr>
            <a:xfrm>
              <a:off x="2699" y="3157"/>
              <a:ext cx="181" cy="18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5" name="Google Shape;235;p9"/>
            <p:cNvSpPr/>
            <p:nvPr/>
          </p:nvSpPr>
          <p:spPr>
            <a:xfrm>
              <a:off x="2395" y="3364"/>
              <a:ext cx="183" cy="18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6" name="Google Shape;236;p9"/>
            <p:cNvSpPr/>
            <p:nvPr/>
          </p:nvSpPr>
          <p:spPr>
            <a:xfrm>
              <a:off x="2178" y="2514"/>
              <a:ext cx="171" cy="17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7" name="Google Shape;237;p9"/>
            <p:cNvSpPr/>
            <p:nvPr/>
          </p:nvSpPr>
          <p:spPr>
            <a:xfrm>
              <a:off x="2912" y="2418"/>
              <a:ext cx="162" cy="16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8" name="Google Shape;238;p9"/>
            <p:cNvSpPr/>
            <p:nvPr/>
          </p:nvSpPr>
          <p:spPr>
            <a:xfrm>
              <a:off x="2623" y="1690"/>
              <a:ext cx="102" cy="10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39" name="Google Shape;239;p9"/>
            <p:cNvSpPr/>
            <p:nvPr/>
          </p:nvSpPr>
          <p:spPr>
            <a:xfrm>
              <a:off x="2625" y="1543"/>
              <a:ext cx="102" cy="10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0" name="Google Shape;240;p9"/>
            <p:cNvSpPr/>
            <p:nvPr/>
          </p:nvSpPr>
          <p:spPr>
            <a:xfrm>
              <a:off x="2609" y="2297"/>
              <a:ext cx="95" cy="94"/>
            </a:xfrm>
            <a:prstGeom prst="ellipse">
              <a:avLst/>
            </a:prstGeom>
            <a:solidFill>
              <a:srgbClr val="DCC4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1" name="Google Shape;241;p9"/>
            <p:cNvSpPr/>
            <p:nvPr/>
          </p:nvSpPr>
          <p:spPr>
            <a:xfrm>
              <a:off x="2621" y="2656"/>
              <a:ext cx="71" cy="72"/>
            </a:xfrm>
            <a:prstGeom prst="ellipse">
              <a:avLst/>
            </a:prstGeom>
            <a:solidFill>
              <a:srgbClr val="F77D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2" name="Google Shape;242;p9"/>
            <p:cNvSpPr/>
            <p:nvPr/>
          </p:nvSpPr>
          <p:spPr>
            <a:xfrm>
              <a:off x="2621" y="2927"/>
              <a:ext cx="71" cy="72"/>
            </a:xfrm>
            <a:prstGeom prst="ellipse">
              <a:avLst/>
            </a:prstGeom>
            <a:solidFill>
              <a:srgbClr val="B8D6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3" name="Google Shape;243;p9"/>
            <p:cNvSpPr/>
            <p:nvPr/>
          </p:nvSpPr>
          <p:spPr>
            <a:xfrm>
              <a:off x="2754" y="3212"/>
              <a:ext cx="71" cy="72"/>
            </a:xfrm>
            <a:prstGeom prst="ellipse">
              <a:avLst/>
            </a:prstGeom>
            <a:solidFill>
              <a:srgbClr val="0194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4" name="Google Shape;244;p9"/>
            <p:cNvSpPr/>
            <p:nvPr/>
          </p:nvSpPr>
          <p:spPr>
            <a:xfrm>
              <a:off x="2450" y="3419"/>
              <a:ext cx="72" cy="72"/>
            </a:xfrm>
            <a:prstGeom prst="ellipse">
              <a:avLst/>
            </a:prstGeom>
            <a:solidFill>
              <a:srgbClr val="C023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5" name="Google Shape;245;p9"/>
            <p:cNvSpPr/>
            <p:nvPr/>
          </p:nvSpPr>
          <p:spPr>
            <a:xfrm>
              <a:off x="2228" y="2563"/>
              <a:ext cx="72" cy="72"/>
            </a:xfrm>
            <a:prstGeom prst="ellipse">
              <a:avLst/>
            </a:prstGeom>
            <a:solidFill>
              <a:srgbClr val="4853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6" name="Google Shape;246;p9"/>
            <p:cNvSpPr/>
            <p:nvPr/>
          </p:nvSpPr>
          <p:spPr>
            <a:xfrm>
              <a:off x="2957" y="2464"/>
              <a:ext cx="72" cy="72"/>
            </a:xfrm>
            <a:prstGeom prst="ellipse">
              <a:avLst/>
            </a:prstGeom>
            <a:solidFill>
              <a:srgbClr val="7622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7" name="Google Shape;247;p9"/>
            <p:cNvSpPr/>
            <p:nvPr/>
          </p:nvSpPr>
          <p:spPr>
            <a:xfrm>
              <a:off x="2639" y="1704"/>
              <a:ext cx="72" cy="72"/>
            </a:xfrm>
            <a:prstGeom prst="ellipse">
              <a:avLst/>
            </a:prstGeom>
            <a:solidFill>
              <a:srgbClr val="03B8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248" name="Google Shape;248;p9"/>
            <p:cNvSpPr/>
            <p:nvPr/>
          </p:nvSpPr>
          <p:spPr>
            <a:xfrm>
              <a:off x="2640" y="1557"/>
              <a:ext cx="71" cy="72"/>
            </a:xfrm>
            <a:prstGeom prst="ellipse">
              <a:avLst/>
            </a:prstGeom>
            <a:solidFill>
              <a:srgbClr val="6B89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cxnSp>
          <p:nvCxnSpPr>
            <p:cNvPr id="249" name="Google Shape;249;p9"/>
            <p:cNvCxnSpPr/>
            <p:nvPr/>
          </p:nvCxnSpPr>
          <p:spPr>
            <a:xfrm>
              <a:off x="2675" y="1593"/>
              <a:ext cx="484" cy="0"/>
            </a:xfrm>
            <a:prstGeom prst="straightConnector1">
              <a:avLst/>
            </a:prstGeom>
            <a:noFill/>
            <a:ln w="19050" cap="flat" cmpd="sng">
              <a:solidFill>
                <a:srgbClr val="6B89D1"/>
              </a:solidFill>
              <a:prstDash val="solid"/>
              <a:miter lim="800000"/>
              <a:headEnd type="none" w="med" len="med"/>
              <a:tailEnd type="none" w="med" len="med"/>
            </a:ln>
          </p:spPr>
        </p:cxnSp>
        <p:cxnSp>
          <p:nvCxnSpPr>
            <p:cNvPr id="250" name="Google Shape;250;p9"/>
            <p:cNvCxnSpPr/>
            <p:nvPr/>
          </p:nvCxnSpPr>
          <p:spPr>
            <a:xfrm>
              <a:off x="2569" y="1663"/>
              <a:ext cx="479" cy="0"/>
            </a:xfrm>
            <a:prstGeom prst="straightConnector1">
              <a:avLst/>
            </a:prstGeom>
            <a:noFill/>
            <a:ln>
              <a:noFill/>
            </a:ln>
          </p:spPr>
        </p:cxnSp>
        <p:cxnSp>
          <p:nvCxnSpPr>
            <p:cNvPr id="251" name="Google Shape;251;p9"/>
            <p:cNvCxnSpPr/>
            <p:nvPr/>
          </p:nvCxnSpPr>
          <p:spPr>
            <a:xfrm>
              <a:off x="2676" y="1742"/>
              <a:ext cx="479" cy="0"/>
            </a:xfrm>
            <a:prstGeom prst="straightConnector1">
              <a:avLst/>
            </a:prstGeom>
            <a:noFill/>
            <a:ln w="19050" cap="flat" cmpd="sng">
              <a:solidFill>
                <a:srgbClr val="03B8E3"/>
              </a:solidFill>
              <a:prstDash val="solid"/>
              <a:miter lim="800000"/>
              <a:headEnd type="none" w="med" len="med"/>
              <a:tailEnd type="none" w="med" len="med"/>
            </a:ln>
          </p:spPr>
        </p:cxnSp>
        <p:cxnSp>
          <p:nvCxnSpPr>
            <p:cNvPr id="252" name="Google Shape;252;p9"/>
            <p:cNvCxnSpPr/>
            <p:nvPr/>
          </p:nvCxnSpPr>
          <p:spPr>
            <a:xfrm>
              <a:off x="2656" y="2065"/>
              <a:ext cx="514" cy="0"/>
            </a:xfrm>
            <a:prstGeom prst="straightConnector1">
              <a:avLst/>
            </a:prstGeom>
            <a:noFill/>
            <a:ln>
              <a:noFill/>
            </a:ln>
          </p:spPr>
        </p:cxnSp>
        <p:cxnSp>
          <p:nvCxnSpPr>
            <p:cNvPr id="253" name="Google Shape;253;p9"/>
            <p:cNvCxnSpPr/>
            <p:nvPr/>
          </p:nvCxnSpPr>
          <p:spPr>
            <a:xfrm>
              <a:off x="2079" y="1662"/>
              <a:ext cx="514" cy="0"/>
            </a:xfrm>
            <a:prstGeom prst="straightConnector1">
              <a:avLst/>
            </a:prstGeom>
            <a:noFill/>
            <a:ln w="19050" cap="flat" cmpd="sng">
              <a:solidFill>
                <a:srgbClr val="6A747D"/>
              </a:solidFill>
              <a:prstDash val="solid"/>
              <a:miter lim="800000"/>
              <a:headEnd type="none" w="med" len="med"/>
              <a:tailEnd type="none" w="med" len="med"/>
            </a:ln>
          </p:spPr>
        </p:cxnSp>
        <p:cxnSp>
          <p:nvCxnSpPr>
            <p:cNvPr id="254" name="Google Shape;254;p9"/>
            <p:cNvCxnSpPr/>
            <p:nvPr/>
          </p:nvCxnSpPr>
          <p:spPr>
            <a:xfrm>
              <a:off x="2656" y="2344"/>
              <a:ext cx="514" cy="0"/>
            </a:xfrm>
            <a:prstGeom prst="straightConnector1">
              <a:avLst/>
            </a:prstGeom>
            <a:noFill/>
            <a:ln>
              <a:noFill/>
            </a:ln>
          </p:spPr>
        </p:cxnSp>
        <p:cxnSp>
          <p:nvCxnSpPr>
            <p:cNvPr id="255" name="Google Shape;255;p9"/>
            <p:cNvCxnSpPr/>
            <p:nvPr/>
          </p:nvCxnSpPr>
          <p:spPr>
            <a:xfrm>
              <a:off x="2656" y="2344"/>
              <a:ext cx="514" cy="0"/>
            </a:xfrm>
            <a:prstGeom prst="straightConnector1">
              <a:avLst/>
            </a:prstGeom>
            <a:noFill/>
            <a:ln w="19050" cap="flat" cmpd="sng">
              <a:solidFill>
                <a:srgbClr val="DCC400"/>
              </a:solidFill>
              <a:prstDash val="solid"/>
              <a:miter lim="800000"/>
              <a:headEnd type="none" w="med" len="med"/>
              <a:tailEnd type="none" w="med" len="med"/>
            </a:ln>
          </p:spPr>
        </p:cxnSp>
        <p:cxnSp>
          <p:nvCxnSpPr>
            <p:cNvPr id="256" name="Google Shape;256;p9"/>
            <p:cNvCxnSpPr/>
            <p:nvPr/>
          </p:nvCxnSpPr>
          <p:spPr>
            <a:xfrm>
              <a:off x="2993" y="2454"/>
              <a:ext cx="387" cy="0"/>
            </a:xfrm>
            <a:prstGeom prst="straightConnector1">
              <a:avLst/>
            </a:prstGeom>
            <a:noFill/>
            <a:ln>
              <a:noFill/>
            </a:ln>
          </p:spPr>
        </p:cxnSp>
        <p:cxnSp>
          <p:nvCxnSpPr>
            <p:cNvPr id="257" name="Google Shape;257;p9"/>
            <p:cNvCxnSpPr>
              <a:cxnSpLocks/>
            </p:cNvCxnSpPr>
            <p:nvPr/>
          </p:nvCxnSpPr>
          <p:spPr>
            <a:xfrm>
              <a:off x="2993" y="2500"/>
              <a:ext cx="183" cy="0"/>
            </a:xfrm>
            <a:prstGeom prst="straightConnector1">
              <a:avLst/>
            </a:prstGeom>
            <a:noFill/>
            <a:ln w="19050" cap="flat" cmpd="sng">
              <a:solidFill>
                <a:srgbClr val="762298"/>
              </a:solidFill>
              <a:prstDash val="solid"/>
              <a:miter lim="800000"/>
              <a:headEnd type="none" w="med" len="med"/>
              <a:tailEnd type="none" w="med" len="med"/>
            </a:ln>
          </p:spPr>
        </p:cxnSp>
        <p:cxnSp>
          <p:nvCxnSpPr>
            <p:cNvPr id="258" name="Google Shape;258;p9"/>
            <p:cNvCxnSpPr/>
            <p:nvPr/>
          </p:nvCxnSpPr>
          <p:spPr>
            <a:xfrm>
              <a:off x="2656" y="2692"/>
              <a:ext cx="514" cy="0"/>
            </a:xfrm>
            <a:prstGeom prst="straightConnector1">
              <a:avLst/>
            </a:prstGeom>
            <a:noFill/>
            <a:ln>
              <a:noFill/>
            </a:ln>
          </p:spPr>
        </p:cxnSp>
        <p:cxnSp>
          <p:nvCxnSpPr>
            <p:cNvPr id="259" name="Google Shape;259;p9"/>
            <p:cNvCxnSpPr>
              <a:endCxn id="272" idx="1"/>
            </p:cNvCxnSpPr>
            <p:nvPr/>
          </p:nvCxnSpPr>
          <p:spPr>
            <a:xfrm>
              <a:off x="2627" y="2692"/>
              <a:ext cx="520" cy="7"/>
            </a:xfrm>
            <a:prstGeom prst="straightConnector1">
              <a:avLst/>
            </a:prstGeom>
            <a:noFill/>
            <a:ln w="19050" cap="flat" cmpd="sng">
              <a:solidFill>
                <a:srgbClr val="F77D23"/>
              </a:solidFill>
              <a:prstDash val="solid"/>
              <a:miter lim="800000"/>
              <a:headEnd type="none" w="med" len="med"/>
              <a:tailEnd type="none" w="med" len="med"/>
            </a:ln>
          </p:spPr>
        </p:cxnSp>
        <p:cxnSp>
          <p:nvCxnSpPr>
            <p:cNvPr id="260" name="Google Shape;260;p9"/>
            <p:cNvCxnSpPr/>
            <p:nvPr/>
          </p:nvCxnSpPr>
          <p:spPr>
            <a:xfrm>
              <a:off x="2656" y="2963"/>
              <a:ext cx="514" cy="0"/>
            </a:xfrm>
            <a:prstGeom prst="straightConnector1">
              <a:avLst/>
            </a:prstGeom>
            <a:noFill/>
            <a:ln>
              <a:noFill/>
            </a:ln>
          </p:spPr>
        </p:cxnSp>
        <p:cxnSp>
          <p:nvCxnSpPr>
            <p:cNvPr id="261" name="Google Shape;261;p9"/>
            <p:cNvCxnSpPr/>
            <p:nvPr/>
          </p:nvCxnSpPr>
          <p:spPr>
            <a:xfrm>
              <a:off x="2656" y="2963"/>
              <a:ext cx="514" cy="0"/>
            </a:xfrm>
            <a:prstGeom prst="straightConnector1">
              <a:avLst/>
            </a:prstGeom>
            <a:noFill/>
            <a:ln w="19050" cap="flat" cmpd="sng">
              <a:solidFill>
                <a:srgbClr val="B8D600"/>
              </a:solidFill>
              <a:prstDash val="solid"/>
              <a:miter lim="800000"/>
              <a:headEnd type="none" w="med" len="med"/>
              <a:tailEnd type="none" w="med" len="med"/>
            </a:ln>
          </p:spPr>
        </p:cxnSp>
        <p:cxnSp>
          <p:nvCxnSpPr>
            <p:cNvPr id="262" name="Google Shape;262;p9"/>
            <p:cNvCxnSpPr/>
            <p:nvPr/>
          </p:nvCxnSpPr>
          <p:spPr>
            <a:xfrm>
              <a:off x="2790" y="3248"/>
              <a:ext cx="380" cy="0"/>
            </a:xfrm>
            <a:prstGeom prst="straightConnector1">
              <a:avLst/>
            </a:prstGeom>
            <a:noFill/>
            <a:ln>
              <a:noFill/>
            </a:ln>
          </p:spPr>
        </p:cxnSp>
        <p:cxnSp>
          <p:nvCxnSpPr>
            <p:cNvPr id="263" name="Google Shape;263;p9"/>
            <p:cNvCxnSpPr/>
            <p:nvPr/>
          </p:nvCxnSpPr>
          <p:spPr>
            <a:xfrm>
              <a:off x="2790" y="3248"/>
              <a:ext cx="380" cy="0"/>
            </a:xfrm>
            <a:prstGeom prst="straightConnector1">
              <a:avLst/>
            </a:prstGeom>
            <a:noFill/>
            <a:ln w="19050" cap="flat" cmpd="sng">
              <a:solidFill>
                <a:srgbClr val="01948E"/>
              </a:solidFill>
              <a:prstDash val="solid"/>
              <a:miter lim="800000"/>
              <a:headEnd type="none" w="med" len="med"/>
              <a:tailEnd type="none" w="med" len="med"/>
            </a:ln>
          </p:spPr>
        </p:cxnSp>
        <p:cxnSp>
          <p:nvCxnSpPr>
            <p:cNvPr id="264" name="Google Shape;264;p9"/>
            <p:cNvCxnSpPr/>
            <p:nvPr/>
          </p:nvCxnSpPr>
          <p:spPr>
            <a:xfrm rot="10800000">
              <a:off x="2109" y="3455"/>
              <a:ext cx="377" cy="0"/>
            </a:xfrm>
            <a:prstGeom prst="straightConnector1">
              <a:avLst/>
            </a:prstGeom>
            <a:noFill/>
            <a:ln>
              <a:noFill/>
            </a:ln>
          </p:spPr>
        </p:cxnSp>
        <p:cxnSp>
          <p:nvCxnSpPr>
            <p:cNvPr id="265" name="Google Shape;265;p9"/>
            <p:cNvCxnSpPr>
              <a:cxnSpLocks/>
            </p:cNvCxnSpPr>
            <p:nvPr/>
          </p:nvCxnSpPr>
          <p:spPr>
            <a:xfrm flipH="1">
              <a:off x="1996" y="3455"/>
              <a:ext cx="490" cy="0"/>
            </a:xfrm>
            <a:prstGeom prst="straightConnector1">
              <a:avLst/>
            </a:prstGeom>
            <a:noFill/>
            <a:ln w="19050" cap="flat" cmpd="sng">
              <a:solidFill>
                <a:srgbClr val="C02374"/>
              </a:solidFill>
              <a:prstDash val="solid"/>
              <a:miter lim="800000"/>
              <a:headEnd type="none" w="med" len="med"/>
              <a:tailEnd type="none" w="med" len="med"/>
            </a:ln>
          </p:spPr>
        </p:cxnSp>
        <p:cxnSp>
          <p:nvCxnSpPr>
            <p:cNvPr id="266" name="Google Shape;266;p9"/>
            <p:cNvCxnSpPr/>
            <p:nvPr/>
          </p:nvCxnSpPr>
          <p:spPr>
            <a:xfrm rot="10800000">
              <a:off x="1826" y="2889"/>
              <a:ext cx="341" cy="0"/>
            </a:xfrm>
            <a:prstGeom prst="straightConnector1">
              <a:avLst/>
            </a:prstGeom>
            <a:noFill/>
            <a:ln>
              <a:noFill/>
            </a:ln>
          </p:spPr>
        </p:cxnSp>
        <p:cxnSp>
          <p:nvCxnSpPr>
            <p:cNvPr id="267" name="Google Shape;267;p9"/>
            <p:cNvCxnSpPr>
              <a:cxnSpLocks/>
            </p:cNvCxnSpPr>
            <p:nvPr/>
          </p:nvCxnSpPr>
          <p:spPr>
            <a:xfrm flipH="1">
              <a:off x="1980" y="2599"/>
              <a:ext cx="284" cy="283"/>
            </a:xfrm>
            <a:prstGeom prst="straightConnector1">
              <a:avLst/>
            </a:prstGeom>
            <a:noFill/>
            <a:ln w="19050" cap="flat" cmpd="sng">
              <a:solidFill>
                <a:srgbClr val="4853CD"/>
              </a:solidFill>
              <a:prstDash val="solid"/>
              <a:miter lim="800000"/>
              <a:headEnd type="none" w="med" len="med"/>
              <a:tailEnd type="none" w="med" len="med"/>
            </a:ln>
          </p:spPr>
        </p:cxnSp>
        <p:sp>
          <p:nvSpPr>
            <p:cNvPr id="67" name="Google Shape;236;p9">
              <a:extLst>
                <a:ext uri="{FF2B5EF4-FFF2-40B4-BE49-F238E27FC236}">
                  <a16:creationId xmlns:a16="http://schemas.microsoft.com/office/drawing/2014/main" id="{8ADB3F3D-F680-40AC-969D-E0981066006A}"/>
                </a:ext>
              </a:extLst>
            </p:cNvPr>
            <p:cNvSpPr/>
            <p:nvPr/>
          </p:nvSpPr>
          <p:spPr>
            <a:xfrm>
              <a:off x="2403" y="3063"/>
              <a:ext cx="171" cy="17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sp>
          <p:nvSpPr>
            <p:cNvPr id="68" name="Google Shape;245;p9">
              <a:extLst>
                <a:ext uri="{FF2B5EF4-FFF2-40B4-BE49-F238E27FC236}">
                  <a16:creationId xmlns:a16="http://schemas.microsoft.com/office/drawing/2014/main" id="{17458B8F-1FA2-49BB-9619-A982BA19220E}"/>
                </a:ext>
              </a:extLst>
            </p:cNvPr>
            <p:cNvSpPr/>
            <p:nvPr/>
          </p:nvSpPr>
          <p:spPr>
            <a:xfrm>
              <a:off x="2453" y="3112"/>
              <a:ext cx="72" cy="72"/>
            </a:xfrm>
            <a:prstGeom prst="ellipse">
              <a:avLst/>
            </a:prstGeom>
            <a:solidFill>
              <a:srgbClr val="4853C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dirty="0">
                <a:solidFill>
                  <a:srgbClr val="3F3F3F"/>
                </a:solidFill>
                <a:latin typeface="Imago" pitchFamily="2" charset="0"/>
                <a:sym typeface="Arial"/>
              </a:endParaRPr>
            </a:p>
          </p:txBody>
        </p:sp>
        <p:cxnSp>
          <p:nvCxnSpPr>
            <p:cNvPr id="69" name="Google Shape;267;p9">
              <a:extLst>
                <a:ext uri="{FF2B5EF4-FFF2-40B4-BE49-F238E27FC236}">
                  <a16:creationId xmlns:a16="http://schemas.microsoft.com/office/drawing/2014/main" id="{2FA7454E-7C74-4AE5-ABC5-042FAFEE9043}"/>
                </a:ext>
              </a:extLst>
            </p:cNvPr>
            <p:cNvCxnSpPr>
              <a:cxnSpLocks/>
            </p:cNvCxnSpPr>
            <p:nvPr/>
          </p:nvCxnSpPr>
          <p:spPr>
            <a:xfrm flipH="1" flipV="1">
              <a:off x="1980" y="3033"/>
              <a:ext cx="509" cy="115"/>
            </a:xfrm>
            <a:prstGeom prst="straightConnector1">
              <a:avLst/>
            </a:prstGeom>
            <a:noFill/>
            <a:ln w="19050" cap="flat" cmpd="sng">
              <a:solidFill>
                <a:srgbClr val="4853CD"/>
              </a:solidFill>
              <a:prstDash val="solid"/>
              <a:miter lim="800000"/>
              <a:headEnd type="none" w="med" len="med"/>
              <a:tailEnd type="none" w="med" len="med"/>
            </a:ln>
          </p:spPr>
        </p:cxnSp>
      </p:grpSp>
      <p:sp>
        <p:nvSpPr>
          <p:cNvPr id="268" name="Google Shape;268;p9"/>
          <p:cNvSpPr txBox="1">
            <a:spLocks noGrp="1"/>
          </p:cNvSpPr>
          <p:nvPr>
            <p:ph type="body" idx="1"/>
          </p:nvPr>
        </p:nvSpPr>
        <p:spPr>
          <a:xfrm>
            <a:off x="609601" y="1509364"/>
            <a:ext cx="5535400" cy="3453010"/>
          </a:xfrm>
          <a:prstGeom prst="rect">
            <a:avLst/>
          </a:prstGeom>
          <a:noFill/>
          <a:ln>
            <a:noFill/>
          </a:ln>
        </p:spPr>
        <p:txBody>
          <a:bodyPr spcFirstLastPara="1" wrap="square" lIns="0" tIns="45700" rIns="91425" bIns="45700" anchor="t" anchorCtr="0">
            <a:noAutofit/>
          </a:bodyPr>
          <a:lstStyle/>
          <a:p>
            <a:pPr marL="212725" lvl="0" indent="-212725" algn="l" rtl="0">
              <a:spcBef>
                <a:spcPts val="0"/>
              </a:spcBef>
              <a:spcAft>
                <a:spcPts val="2400"/>
              </a:spcAft>
              <a:buClr>
                <a:schemeClr val="dk1"/>
              </a:buClr>
              <a:buSzPts val="1800"/>
              <a:buChar char="•"/>
            </a:pPr>
            <a:r>
              <a:rPr lang="en-GB" sz="1600" dirty="0"/>
              <a:t>A relapse presents clinically as an episode of neurological disturbance in the absence of fever or infection, that lasts for at least 24 hours</a:t>
            </a:r>
            <a:r>
              <a:rPr lang="en-GB" sz="1600" baseline="30000" dirty="0"/>
              <a:t>1,2</a:t>
            </a:r>
            <a:endParaRPr sz="1600" dirty="0"/>
          </a:p>
          <a:p>
            <a:pPr marL="212725" lvl="0" indent="-212725" algn="l" rtl="0">
              <a:spcBef>
                <a:spcPts val="0"/>
              </a:spcBef>
              <a:spcAft>
                <a:spcPts val="2400"/>
              </a:spcAft>
              <a:buClr>
                <a:schemeClr val="dk1"/>
              </a:buClr>
              <a:buSzPts val="1800"/>
              <a:buChar char="•"/>
            </a:pPr>
            <a:r>
              <a:rPr lang="en-GB" sz="1600" dirty="0"/>
              <a:t>The relatively sudden onset of neurological symptoms may be functionally and socially incapacitating</a:t>
            </a:r>
            <a:r>
              <a:rPr lang="en-GB" sz="1600" baseline="30000" dirty="0"/>
              <a:t>3,4</a:t>
            </a:r>
            <a:endParaRPr sz="1600" dirty="0"/>
          </a:p>
          <a:p>
            <a:pPr marL="212725" lvl="0" indent="-212725" algn="l" rtl="0">
              <a:spcBef>
                <a:spcPts val="0"/>
              </a:spcBef>
              <a:spcAft>
                <a:spcPts val="2400"/>
              </a:spcAft>
              <a:buClr>
                <a:schemeClr val="dk1"/>
              </a:buClr>
              <a:buSzPts val="1800"/>
              <a:buChar char="•"/>
            </a:pPr>
            <a:r>
              <a:rPr lang="en-GB" sz="1600" dirty="0"/>
              <a:t>A relapse evolves over a few days, plateaus, then remits over a few weeks or months</a:t>
            </a:r>
            <a:r>
              <a:rPr lang="en-GB" sz="1600" baseline="30000" dirty="0"/>
              <a:t>4</a:t>
            </a:r>
            <a:endParaRPr sz="1600" dirty="0"/>
          </a:p>
          <a:p>
            <a:pPr marL="212725" lvl="0" indent="-212725" algn="l" rtl="0">
              <a:spcBef>
                <a:spcPts val="0"/>
              </a:spcBef>
              <a:spcAft>
                <a:spcPts val="2400"/>
              </a:spcAft>
              <a:buClr>
                <a:schemeClr val="dk1"/>
              </a:buClr>
              <a:buSzPts val="1800"/>
              <a:buChar char="•"/>
            </a:pPr>
            <a:r>
              <a:rPr lang="en-GB" sz="1600" dirty="0"/>
              <a:t>Relapses may be followed by periods of recovery and be spread over time, or they may occur without full recovery</a:t>
            </a:r>
            <a:r>
              <a:rPr lang="en-GB" sz="1600" baseline="30000" dirty="0"/>
              <a:t>1</a:t>
            </a:r>
            <a:endParaRPr sz="1600" dirty="0"/>
          </a:p>
        </p:txBody>
      </p:sp>
      <p:sp>
        <p:nvSpPr>
          <p:cNvPr id="269" name="Google Shape;269;p9"/>
          <p:cNvSpPr txBox="1"/>
          <p:nvPr/>
        </p:nvSpPr>
        <p:spPr>
          <a:xfrm>
            <a:off x="6224193" y="1073910"/>
            <a:ext cx="4392862"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i="0" u="none" strike="noStrike" cap="none" dirty="0">
                <a:solidFill>
                  <a:srgbClr val="3F3F3F"/>
                </a:solidFill>
                <a:latin typeface="Imago" pitchFamily="2" charset="0"/>
                <a:sym typeface="Arial"/>
              </a:rPr>
              <a:t>Symptoms of MS</a:t>
            </a:r>
            <a:r>
              <a:rPr lang="en-GB" sz="1600" b="1" dirty="0">
                <a:solidFill>
                  <a:srgbClr val="3F3F3F"/>
                </a:solidFill>
                <a:latin typeface="Imago" pitchFamily="2" charset="0"/>
              </a:rPr>
              <a:t/>
            </a:r>
            <a:br>
              <a:rPr lang="en-GB" sz="1600" b="1" dirty="0">
                <a:solidFill>
                  <a:srgbClr val="3F3F3F"/>
                </a:solidFill>
                <a:latin typeface="Imago" pitchFamily="2" charset="0"/>
              </a:rPr>
            </a:br>
            <a:r>
              <a:rPr lang="en-GB" b="1" dirty="0">
                <a:solidFill>
                  <a:srgbClr val="3F3F3F"/>
                </a:solidFill>
                <a:latin typeface="Imago" pitchFamily="2" charset="0"/>
              </a:rPr>
              <a:t>  </a:t>
            </a:r>
            <a:r>
              <a:rPr lang="en-GB" i="0" u="none" strike="noStrike" cap="none" dirty="0">
                <a:solidFill>
                  <a:srgbClr val="3F3F3F"/>
                </a:solidFill>
                <a:latin typeface="Imago" pitchFamily="2" charset="0"/>
                <a:sym typeface="Arial"/>
              </a:rPr>
              <a:t>(% prevalence in MS)</a:t>
            </a:r>
            <a:r>
              <a:rPr lang="en-GB" i="0" u="none" strike="noStrike" cap="none" baseline="30000" dirty="0">
                <a:solidFill>
                  <a:srgbClr val="3F3F3F"/>
                </a:solidFill>
                <a:latin typeface="Imago" pitchFamily="2" charset="0"/>
                <a:sym typeface="Arial"/>
              </a:rPr>
              <a:t>5</a:t>
            </a:r>
            <a:r>
              <a:rPr lang="en-GB" baseline="30000" dirty="0">
                <a:solidFill>
                  <a:schemeClr val="dk1"/>
                </a:solidFill>
                <a:latin typeface="Imago" pitchFamily="2" charset="0"/>
                <a:sym typeface="Arial"/>
              </a:rPr>
              <a:t>–8</a:t>
            </a:r>
            <a:endParaRPr sz="1600" i="0" u="none" strike="noStrike" cap="none" baseline="30000" dirty="0">
              <a:solidFill>
                <a:srgbClr val="3F3F3F"/>
              </a:solidFill>
              <a:latin typeface="Imago" pitchFamily="2" charset="0"/>
              <a:sym typeface="Arial"/>
            </a:endParaRPr>
          </a:p>
        </p:txBody>
      </p:sp>
      <p:sp>
        <p:nvSpPr>
          <p:cNvPr id="270" name="Google Shape;270;p9"/>
          <p:cNvSpPr txBox="1"/>
          <p:nvPr/>
        </p:nvSpPr>
        <p:spPr>
          <a:xfrm>
            <a:off x="9266929" y="4349938"/>
            <a:ext cx="1893888" cy="276959"/>
          </a:xfrm>
          <a:prstGeom prst="rect">
            <a:avLst/>
          </a:prstGeom>
          <a:noFill/>
          <a:ln>
            <a:noFill/>
          </a:ln>
        </p:spPr>
        <p:txBody>
          <a:bodyPr spcFirstLastPara="1" wrap="square" lIns="36000" tIns="45700" rIns="36000" bIns="45700" anchor="t" anchorCtr="0">
            <a:spAutoFit/>
          </a:bodyPr>
          <a:lstStyle/>
          <a:p>
            <a:pPr marL="0" marR="0" lvl="0" indent="0" algn="l" rtl="0">
              <a:lnSpc>
                <a:spcPct val="100000"/>
              </a:lnSpc>
              <a:spcBef>
                <a:spcPts val="0"/>
              </a:spcBef>
              <a:spcAft>
                <a:spcPts val="0"/>
              </a:spcAft>
              <a:buClr>
                <a:srgbClr val="3F3F3F"/>
              </a:buClr>
              <a:buSzPts val="1200"/>
              <a:buFont typeface="Arial"/>
              <a:buNone/>
            </a:pPr>
            <a:r>
              <a:rPr lang="en-GB" sz="1200" b="1" u="none" strike="noStrike" dirty="0">
                <a:solidFill>
                  <a:srgbClr val="01948E"/>
                </a:solidFill>
                <a:latin typeface="Imago" pitchFamily="2" charset="0"/>
                <a:sym typeface="Arial"/>
              </a:rPr>
              <a:t>Spasms/stiffness (63%)</a:t>
            </a:r>
            <a:r>
              <a:rPr lang="en-GB" sz="1200" b="1" u="none" strike="noStrike" baseline="30000" dirty="0">
                <a:solidFill>
                  <a:srgbClr val="01948E"/>
                </a:solidFill>
                <a:latin typeface="Imago" pitchFamily="2" charset="0"/>
                <a:sym typeface="Arial"/>
              </a:rPr>
              <a:t>5</a:t>
            </a:r>
            <a:endParaRPr sz="1200" b="1" u="none" strike="noStrike" baseline="30000" dirty="0">
              <a:solidFill>
                <a:srgbClr val="01948E"/>
              </a:solidFill>
              <a:latin typeface="Imago" pitchFamily="2" charset="0"/>
              <a:sym typeface="Arial"/>
            </a:endParaRPr>
          </a:p>
        </p:txBody>
      </p:sp>
      <p:sp>
        <p:nvSpPr>
          <p:cNvPr id="271" name="Google Shape;271;p9"/>
          <p:cNvSpPr txBox="1"/>
          <p:nvPr/>
        </p:nvSpPr>
        <p:spPr>
          <a:xfrm>
            <a:off x="9330428" y="3897725"/>
            <a:ext cx="2118789" cy="276959"/>
          </a:xfrm>
          <a:prstGeom prst="rect">
            <a:avLst/>
          </a:prstGeom>
          <a:noFill/>
          <a:ln>
            <a:noFill/>
          </a:ln>
        </p:spPr>
        <p:txBody>
          <a:bodyPr spcFirstLastPara="1" wrap="square" lIns="36000" tIns="45700" rIns="36000" bIns="45700" anchor="t" anchorCtr="0">
            <a:spAutoFit/>
          </a:bodyPr>
          <a:lstStyle/>
          <a:p>
            <a:pPr marL="0" marR="0" lvl="0" indent="0" algn="l" rtl="0">
              <a:lnSpc>
                <a:spcPct val="100000"/>
              </a:lnSpc>
              <a:spcBef>
                <a:spcPts val="0"/>
              </a:spcBef>
              <a:spcAft>
                <a:spcPts val="0"/>
              </a:spcAft>
              <a:buClr>
                <a:srgbClr val="3F3F3F"/>
              </a:buClr>
              <a:buSzPts val="1200"/>
              <a:buFont typeface="Arial"/>
              <a:buNone/>
            </a:pPr>
            <a:r>
              <a:rPr lang="en-GB" sz="1200" b="1" u="none" strike="noStrike" dirty="0">
                <a:solidFill>
                  <a:srgbClr val="B8D600"/>
                </a:solidFill>
                <a:latin typeface="Imago" pitchFamily="2" charset="0"/>
                <a:sym typeface="Arial"/>
              </a:rPr>
              <a:t>Sexual dysfunction (31%)</a:t>
            </a:r>
            <a:r>
              <a:rPr lang="en-GB" sz="1200" b="1" u="none" strike="noStrike" baseline="30000" dirty="0">
                <a:solidFill>
                  <a:srgbClr val="B8D600"/>
                </a:solidFill>
                <a:latin typeface="Imago" pitchFamily="2" charset="0"/>
                <a:sym typeface="Arial"/>
              </a:rPr>
              <a:t>5</a:t>
            </a:r>
            <a:endParaRPr sz="1200" b="1" u="none" strike="noStrike" baseline="30000" dirty="0">
              <a:solidFill>
                <a:srgbClr val="B8D600"/>
              </a:solidFill>
              <a:latin typeface="Imago" pitchFamily="2" charset="0"/>
              <a:sym typeface="Arial"/>
            </a:endParaRPr>
          </a:p>
        </p:txBody>
      </p:sp>
      <p:sp>
        <p:nvSpPr>
          <p:cNvPr id="272" name="Google Shape;272;p9"/>
          <p:cNvSpPr txBox="1"/>
          <p:nvPr/>
        </p:nvSpPr>
        <p:spPr>
          <a:xfrm>
            <a:off x="9221079" y="3468442"/>
            <a:ext cx="2925072" cy="276959"/>
          </a:xfrm>
          <a:prstGeom prst="rect">
            <a:avLst/>
          </a:prstGeom>
          <a:noFill/>
          <a:ln>
            <a:noFill/>
          </a:ln>
        </p:spPr>
        <p:txBody>
          <a:bodyPr spcFirstLastPara="1" wrap="square" lIns="36000" tIns="45700" rIns="36000" bIns="45700" anchor="t" anchorCtr="0">
            <a:spAutoFit/>
          </a:bodyPr>
          <a:lstStyle/>
          <a:p>
            <a:pPr marL="0" marR="0" lvl="0" indent="0" algn="l" rtl="0">
              <a:lnSpc>
                <a:spcPct val="100000"/>
              </a:lnSpc>
              <a:spcBef>
                <a:spcPts val="0"/>
              </a:spcBef>
              <a:spcAft>
                <a:spcPts val="0"/>
              </a:spcAft>
              <a:buClr>
                <a:srgbClr val="3F3F3F"/>
              </a:buClr>
              <a:buSzPts val="1200"/>
              <a:buFont typeface="Arial"/>
              <a:buNone/>
            </a:pPr>
            <a:r>
              <a:rPr lang="en-GB" sz="1200" b="1" u="none" strike="noStrike" dirty="0">
                <a:solidFill>
                  <a:srgbClr val="F77D23"/>
                </a:solidFill>
                <a:latin typeface="Imago" pitchFamily="2" charset="0"/>
                <a:sym typeface="Arial"/>
              </a:rPr>
              <a:t>Bowel/bladder dysfunction (34%/60%)</a:t>
            </a:r>
            <a:r>
              <a:rPr lang="en-GB" sz="1200" b="1" u="none" strike="noStrike" baseline="30000" dirty="0">
                <a:solidFill>
                  <a:srgbClr val="F77D23"/>
                </a:solidFill>
                <a:latin typeface="Imago" pitchFamily="2" charset="0"/>
                <a:sym typeface="Arial"/>
              </a:rPr>
              <a:t>5</a:t>
            </a:r>
            <a:endParaRPr sz="1200" b="1" u="none" strike="noStrike" baseline="30000" dirty="0">
              <a:solidFill>
                <a:srgbClr val="F77D23"/>
              </a:solidFill>
              <a:latin typeface="Imago" pitchFamily="2" charset="0"/>
              <a:sym typeface="Arial"/>
            </a:endParaRPr>
          </a:p>
        </p:txBody>
      </p:sp>
      <p:sp>
        <p:nvSpPr>
          <p:cNvPr id="273" name="Google Shape;273;p9"/>
          <p:cNvSpPr txBox="1"/>
          <p:nvPr/>
        </p:nvSpPr>
        <p:spPr>
          <a:xfrm>
            <a:off x="9266929" y="3157215"/>
            <a:ext cx="1399986" cy="276959"/>
          </a:xfrm>
          <a:prstGeom prst="rect">
            <a:avLst/>
          </a:prstGeom>
          <a:noFill/>
          <a:ln>
            <a:noFill/>
          </a:ln>
        </p:spPr>
        <p:txBody>
          <a:bodyPr spcFirstLastPara="1" wrap="square" lIns="36000" tIns="45700" rIns="36000" bIns="45700" anchor="t" anchorCtr="0">
            <a:spAutoFit/>
          </a:bodyPr>
          <a:lstStyle/>
          <a:p>
            <a:pPr marL="0" marR="0" lvl="0" indent="0" algn="l" rtl="0">
              <a:lnSpc>
                <a:spcPct val="100000"/>
              </a:lnSpc>
              <a:spcBef>
                <a:spcPts val="0"/>
              </a:spcBef>
              <a:spcAft>
                <a:spcPts val="0"/>
              </a:spcAft>
              <a:buClr>
                <a:srgbClr val="3F3F3F"/>
              </a:buClr>
              <a:buSzPts val="1200"/>
              <a:buFont typeface="Arial"/>
              <a:buNone/>
            </a:pPr>
            <a:r>
              <a:rPr lang="en-GB" sz="1200" b="1" u="none" strike="noStrike" dirty="0">
                <a:solidFill>
                  <a:srgbClr val="762298"/>
                </a:solidFill>
                <a:latin typeface="Imago" pitchFamily="2" charset="0"/>
                <a:sym typeface="Arial"/>
              </a:rPr>
              <a:t>Pain (54–67%)</a:t>
            </a:r>
            <a:r>
              <a:rPr lang="en-GB" sz="1200" b="1" u="none" strike="noStrike" baseline="30000" dirty="0">
                <a:solidFill>
                  <a:srgbClr val="762298"/>
                </a:solidFill>
                <a:latin typeface="Imago" pitchFamily="2" charset="0"/>
                <a:sym typeface="Arial"/>
              </a:rPr>
              <a:t>5,7</a:t>
            </a:r>
            <a:endParaRPr sz="1200" b="1" u="none" strike="noStrike" baseline="30000" dirty="0">
              <a:solidFill>
                <a:srgbClr val="762298"/>
              </a:solidFill>
              <a:latin typeface="Imago" pitchFamily="2" charset="0"/>
              <a:sym typeface="Arial"/>
            </a:endParaRPr>
          </a:p>
        </p:txBody>
      </p:sp>
      <p:sp>
        <p:nvSpPr>
          <p:cNvPr id="274" name="Google Shape;274;p9"/>
          <p:cNvSpPr txBox="1"/>
          <p:nvPr/>
        </p:nvSpPr>
        <p:spPr>
          <a:xfrm>
            <a:off x="9266929" y="2905249"/>
            <a:ext cx="1312467" cy="276959"/>
          </a:xfrm>
          <a:prstGeom prst="rect">
            <a:avLst/>
          </a:prstGeom>
          <a:noFill/>
          <a:ln>
            <a:noFill/>
          </a:ln>
        </p:spPr>
        <p:txBody>
          <a:bodyPr spcFirstLastPara="1" wrap="square" lIns="36000" tIns="45700" rIns="36000" bIns="45700" anchor="t" anchorCtr="0">
            <a:spAutoFit/>
          </a:bodyPr>
          <a:lstStyle/>
          <a:p>
            <a:pPr marL="0" marR="0" lvl="0" indent="0" algn="l" rtl="0">
              <a:lnSpc>
                <a:spcPct val="100000"/>
              </a:lnSpc>
              <a:spcBef>
                <a:spcPts val="0"/>
              </a:spcBef>
              <a:spcAft>
                <a:spcPts val="0"/>
              </a:spcAft>
              <a:buClr>
                <a:srgbClr val="3F3F3F"/>
              </a:buClr>
              <a:buSzPts val="1200"/>
              <a:buFont typeface="Arial"/>
              <a:buNone/>
            </a:pPr>
            <a:r>
              <a:rPr lang="en-GB" sz="1200" b="1" u="none" strike="noStrike" dirty="0">
                <a:solidFill>
                  <a:srgbClr val="DCC400"/>
                </a:solidFill>
                <a:latin typeface="Imago" pitchFamily="2" charset="0"/>
                <a:sym typeface="Arial"/>
              </a:rPr>
              <a:t>Fatigue (83%</a:t>
            </a:r>
            <a:r>
              <a:rPr lang="en-GB" sz="1200" b="1" u="none" strike="noStrike" baseline="30000" dirty="0">
                <a:solidFill>
                  <a:srgbClr val="DCC400"/>
                </a:solidFill>
                <a:latin typeface="Imago" pitchFamily="2" charset="0"/>
                <a:sym typeface="Arial"/>
              </a:rPr>
              <a:t>5</a:t>
            </a:r>
            <a:r>
              <a:rPr lang="en-GB" sz="1200" b="1" u="none" strike="noStrike" dirty="0">
                <a:solidFill>
                  <a:srgbClr val="DCC400"/>
                </a:solidFill>
                <a:latin typeface="Imago" pitchFamily="2" charset="0"/>
                <a:sym typeface="Arial"/>
              </a:rPr>
              <a:t>)</a:t>
            </a:r>
            <a:endParaRPr sz="1200" b="1" u="none" strike="noStrike" dirty="0">
              <a:solidFill>
                <a:srgbClr val="DCC400"/>
              </a:solidFill>
              <a:latin typeface="Imago" pitchFamily="2" charset="0"/>
              <a:sym typeface="Arial"/>
            </a:endParaRPr>
          </a:p>
        </p:txBody>
      </p:sp>
      <p:sp>
        <p:nvSpPr>
          <p:cNvPr id="275" name="Google Shape;275;p9"/>
          <p:cNvSpPr txBox="1"/>
          <p:nvPr/>
        </p:nvSpPr>
        <p:spPr>
          <a:xfrm>
            <a:off x="6591831" y="1823076"/>
            <a:ext cx="973390" cy="461624"/>
          </a:xfrm>
          <a:prstGeom prst="rect">
            <a:avLst/>
          </a:prstGeom>
          <a:noFill/>
          <a:ln>
            <a:noFill/>
          </a:ln>
        </p:spPr>
        <p:txBody>
          <a:bodyPr spcFirstLastPara="1" wrap="square" lIns="36000" tIns="45700" rIns="36000" bIns="45700" anchor="t" anchorCtr="0">
            <a:spAutoFit/>
          </a:bodyPr>
          <a:lstStyle/>
          <a:p>
            <a:pPr marL="0" marR="0" lvl="0" indent="0" algn="ctr" rtl="0">
              <a:lnSpc>
                <a:spcPct val="100000"/>
              </a:lnSpc>
              <a:spcBef>
                <a:spcPts val="0"/>
              </a:spcBef>
              <a:spcAft>
                <a:spcPts val="0"/>
              </a:spcAft>
              <a:buClr>
                <a:srgbClr val="3F3F3F"/>
              </a:buClr>
              <a:buSzPts val="1200"/>
              <a:buFont typeface="Arial"/>
              <a:buNone/>
            </a:pPr>
            <a:r>
              <a:rPr lang="en-GB" sz="1200" b="1" u="none" strike="noStrike" dirty="0">
                <a:solidFill>
                  <a:srgbClr val="6A747D"/>
                </a:solidFill>
                <a:latin typeface="Imago" pitchFamily="2" charset="0"/>
                <a:sym typeface="Arial"/>
              </a:rPr>
              <a:t>Depression</a:t>
            </a:r>
          </a:p>
          <a:p>
            <a:pPr marL="0" marR="0" lvl="0" indent="0" algn="ctr" rtl="0">
              <a:lnSpc>
                <a:spcPct val="100000"/>
              </a:lnSpc>
              <a:spcBef>
                <a:spcPts val="0"/>
              </a:spcBef>
              <a:spcAft>
                <a:spcPts val="0"/>
              </a:spcAft>
              <a:buClr>
                <a:srgbClr val="3F3F3F"/>
              </a:buClr>
              <a:buSzPts val="1200"/>
              <a:buFont typeface="Arial"/>
              <a:buNone/>
            </a:pPr>
            <a:r>
              <a:rPr lang="en-GB" sz="1200" b="1" u="none" strike="noStrike" dirty="0">
                <a:solidFill>
                  <a:srgbClr val="6A747D"/>
                </a:solidFill>
                <a:latin typeface="Imago" pitchFamily="2" charset="0"/>
                <a:sym typeface="Arial"/>
              </a:rPr>
              <a:t> (31%)</a:t>
            </a:r>
            <a:r>
              <a:rPr lang="en-GB" sz="1200" b="1" baseline="30000" dirty="0">
                <a:solidFill>
                  <a:srgbClr val="6A747D"/>
                </a:solidFill>
                <a:latin typeface="Imago" pitchFamily="2" charset="0"/>
              </a:rPr>
              <a:t>8</a:t>
            </a:r>
            <a:endParaRPr sz="1200" b="1" u="none" strike="noStrike" baseline="30000" dirty="0">
              <a:solidFill>
                <a:srgbClr val="6A747D"/>
              </a:solidFill>
              <a:latin typeface="Imago" pitchFamily="2" charset="0"/>
              <a:sym typeface="Arial"/>
            </a:endParaRPr>
          </a:p>
        </p:txBody>
      </p:sp>
      <p:sp>
        <p:nvSpPr>
          <p:cNvPr id="276" name="Google Shape;276;p9"/>
          <p:cNvSpPr txBox="1"/>
          <p:nvPr/>
        </p:nvSpPr>
        <p:spPr>
          <a:xfrm>
            <a:off x="9239774" y="1964716"/>
            <a:ext cx="2925072" cy="276959"/>
          </a:xfrm>
          <a:prstGeom prst="rect">
            <a:avLst/>
          </a:prstGeom>
          <a:noFill/>
          <a:ln>
            <a:noFill/>
          </a:ln>
        </p:spPr>
        <p:txBody>
          <a:bodyPr spcFirstLastPara="1" wrap="square" lIns="36000" tIns="45700" rIns="36000" bIns="45700" anchor="t" anchorCtr="0">
            <a:spAutoFit/>
          </a:bodyPr>
          <a:lstStyle/>
          <a:p>
            <a:pPr lvl="0">
              <a:buClr>
                <a:srgbClr val="3F3F3F"/>
              </a:buClr>
              <a:buSzPts val="1200"/>
            </a:pPr>
            <a:r>
              <a:rPr lang="en-GB" sz="1200" b="1" u="none" strike="noStrike" dirty="0">
                <a:solidFill>
                  <a:srgbClr val="03B8E3"/>
                </a:solidFill>
                <a:latin typeface="Imago" pitchFamily="2" charset="0"/>
                <a:sym typeface="Arial"/>
              </a:rPr>
              <a:t>Sensory </a:t>
            </a:r>
            <a:r>
              <a:rPr lang="en-GB" sz="1200" b="1" u="none" strike="noStrike" dirty="0" err="1">
                <a:solidFill>
                  <a:srgbClr val="03B8E3"/>
                </a:solidFill>
                <a:latin typeface="Imago" pitchFamily="2" charset="0"/>
                <a:sym typeface="Arial"/>
              </a:rPr>
              <a:t>inc.</a:t>
            </a:r>
            <a:r>
              <a:rPr lang="en-GB" sz="1200" b="1" u="none" strike="noStrike" dirty="0">
                <a:solidFill>
                  <a:srgbClr val="03B8E3"/>
                </a:solidFill>
                <a:latin typeface="Imago" pitchFamily="2" charset="0"/>
                <a:sym typeface="Arial"/>
              </a:rPr>
              <a:t> vision problems (85%)</a:t>
            </a:r>
            <a:r>
              <a:rPr lang="en-GB" sz="1200" b="1" u="none" strike="noStrike" baseline="30000" dirty="0">
                <a:solidFill>
                  <a:srgbClr val="03B8E3"/>
                </a:solidFill>
                <a:latin typeface="Imago" pitchFamily="2" charset="0"/>
                <a:sym typeface="Arial"/>
              </a:rPr>
              <a:t>6</a:t>
            </a:r>
            <a:endParaRPr lang="en-GB" sz="1200" b="1" baseline="30000" dirty="0">
              <a:solidFill>
                <a:srgbClr val="03B8E3"/>
              </a:solidFill>
              <a:latin typeface="Imago" pitchFamily="2" charset="0"/>
            </a:endParaRPr>
          </a:p>
        </p:txBody>
      </p:sp>
      <p:sp>
        <p:nvSpPr>
          <p:cNvPr id="277" name="Google Shape;277;p9"/>
          <p:cNvSpPr txBox="1"/>
          <p:nvPr/>
        </p:nvSpPr>
        <p:spPr>
          <a:xfrm>
            <a:off x="9239774" y="1730443"/>
            <a:ext cx="2209631" cy="276959"/>
          </a:xfrm>
          <a:prstGeom prst="rect">
            <a:avLst/>
          </a:prstGeom>
          <a:noFill/>
          <a:ln>
            <a:noFill/>
          </a:ln>
        </p:spPr>
        <p:txBody>
          <a:bodyPr spcFirstLastPara="1" wrap="square" lIns="36000" tIns="45700" rIns="36000" bIns="45700" anchor="t" anchorCtr="0">
            <a:spAutoFit/>
          </a:bodyPr>
          <a:lstStyle/>
          <a:p>
            <a:pPr lvl="0">
              <a:buClr>
                <a:srgbClr val="3F3F3F"/>
              </a:buClr>
              <a:buSzPts val="1200"/>
            </a:pPr>
            <a:r>
              <a:rPr lang="en-GB" sz="1200" b="1" u="none" strike="noStrike" dirty="0">
                <a:solidFill>
                  <a:srgbClr val="6B89D1"/>
                </a:solidFill>
                <a:latin typeface="Imago" pitchFamily="2" charset="0"/>
                <a:sym typeface="Arial"/>
              </a:rPr>
              <a:t>Cognitive issues (≥50%)</a:t>
            </a:r>
            <a:r>
              <a:rPr lang="en-GB" sz="1200" b="1" baseline="30000" dirty="0">
                <a:solidFill>
                  <a:srgbClr val="6B89D1"/>
                </a:solidFill>
                <a:latin typeface="Imago" pitchFamily="2" charset="0"/>
              </a:rPr>
              <a:t>5,6</a:t>
            </a:r>
            <a:endParaRPr sz="1200" b="1" u="none" strike="noStrike" dirty="0">
              <a:solidFill>
                <a:srgbClr val="6B89D1"/>
              </a:solidFill>
              <a:latin typeface="Imago" pitchFamily="2" charset="0"/>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609600" y="2708920"/>
            <a:ext cx="10716684" cy="1362075"/>
          </a:xfrm>
          <a:prstGeom prst="rect">
            <a:avLst/>
          </a:prstGeom>
          <a:noFill/>
          <a:ln>
            <a:noFill/>
          </a:ln>
        </p:spPr>
        <p:txBody>
          <a:bodyPr spcFirstLastPara="1" wrap="square" lIns="0" tIns="45700" rIns="91425" bIns="45700" anchor="b" anchorCtr="0">
            <a:noAutofit/>
          </a:bodyPr>
          <a:lstStyle/>
          <a:p>
            <a:pPr marL="0" lvl="0" indent="0" algn="l" rtl="0">
              <a:spcBef>
                <a:spcPts val="0"/>
              </a:spcBef>
              <a:spcAft>
                <a:spcPts val="0"/>
              </a:spcAft>
              <a:buClr>
                <a:schemeClr val="lt1"/>
              </a:buClr>
              <a:buSzPts val="4000"/>
              <a:buFont typeface="Arial"/>
              <a:buNone/>
            </a:pPr>
            <a:r>
              <a:rPr lang="en-GB" dirty="0">
                <a:solidFill>
                  <a:srgbClr val="0061A1"/>
                </a:solidFill>
              </a:rPr>
              <a:t/>
            </a:r>
            <a:br>
              <a:rPr lang="en-GB" dirty="0">
                <a:solidFill>
                  <a:srgbClr val="0061A1"/>
                </a:solidFill>
              </a:rPr>
            </a:br>
            <a:r>
              <a:rPr lang="en-GB" dirty="0" smtClean="0">
                <a:solidFill>
                  <a:srgbClr val="0061A1"/>
                </a:solidFill>
              </a:rPr>
              <a:t>Exploring </a:t>
            </a:r>
            <a:r>
              <a:rPr lang="en-GB" dirty="0">
                <a:solidFill>
                  <a:srgbClr val="0061A1"/>
                </a:solidFill>
              </a:rPr>
              <a:t>the role of the immune system in the neuropathology of MS</a:t>
            </a:r>
            <a:endParaRPr dirty="0">
              <a:solidFill>
                <a:srgbClr val="0061A1"/>
              </a:solidFill>
            </a:endParaRPr>
          </a:p>
        </p:txBody>
      </p:sp>
      <p:sp>
        <p:nvSpPr>
          <p:cNvPr id="641" name="Google Shape;641;p24"/>
          <p:cNvSpPr txBox="1"/>
          <p:nvPr/>
        </p:nvSpPr>
        <p:spPr>
          <a:xfrm>
            <a:off x="609600" y="6093296"/>
            <a:ext cx="9014792" cy="463104"/>
          </a:xfrm>
          <a:prstGeom prst="rect">
            <a:avLst/>
          </a:prstGeom>
          <a:noFill/>
          <a:ln>
            <a:noFill/>
          </a:ln>
        </p:spPr>
        <p:txBody>
          <a:bodyPr spcFirstLastPara="1" wrap="square" lIns="0" tIns="46800" rIns="90000" bIns="46800" anchor="b"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900"/>
              <a:buFont typeface="Arial"/>
              <a:buNone/>
              <a:tabLst/>
              <a:defRPr/>
            </a:pPr>
            <a:endParaRPr kumimoji="0" sz="900" b="0" i="0" u="none" strike="noStrike" kern="0" cap="none" spc="0" normalizeH="0" baseline="0" noProof="0" dirty="0">
              <a:ln>
                <a:noFill/>
              </a:ln>
              <a:solidFill>
                <a:srgbClr val="3F3F3F"/>
              </a:solidFill>
              <a:effectLst/>
              <a:uLnTx/>
              <a:uFillTx/>
              <a:latin typeface="Imago" pitchFamily="2" charset="0"/>
              <a:cs typeface="Arial"/>
              <a:sym typeface="Arial"/>
            </a:endParaRPr>
          </a:p>
        </p:txBody>
      </p:sp>
    </p:spTree>
    <p:extLst>
      <p:ext uri="{BB962C8B-B14F-4D97-AF65-F5344CB8AC3E}">
        <p14:creationId xmlns:p14="http://schemas.microsoft.com/office/powerpoint/2010/main" val="20285341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21/07/2021"/>
</p:tagLst>
</file>

<file path=ppt/theme/theme1.xml><?xml version="1.0" encoding="utf-8"?>
<a:theme xmlns:a="http://schemas.openxmlformats.org/drawingml/2006/main" name="2_Custom Design">
  <a:themeElements>
    <a:clrScheme name="Custom 4">
      <a:dk1>
        <a:srgbClr val="3F3F3F"/>
      </a:dk1>
      <a:lt1>
        <a:srgbClr val="FFFFFF"/>
      </a:lt1>
      <a:dk2>
        <a:srgbClr val="0061A1"/>
      </a:dk2>
      <a:lt2>
        <a:srgbClr val="BCBCBC"/>
      </a:lt2>
      <a:accent1>
        <a:srgbClr val="0066CC"/>
      </a:accent1>
      <a:accent2>
        <a:srgbClr val="660033"/>
      </a:accent2>
      <a:accent3>
        <a:srgbClr val="717171"/>
      </a:accent3>
      <a:accent4>
        <a:srgbClr val="FE4A49"/>
      </a:accent4>
      <a:accent5>
        <a:srgbClr val="F9DC5C"/>
      </a:accent5>
      <a:accent6>
        <a:srgbClr val="1C7C5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4">
      <a:dk1>
        <a:srgbClr val="3F3F3F"/>
      </a:dk1>
      <a:lt1>
        <a:srgbClr val="FFFFFF"/>
      </a:lt1>
      <a:dk2>
        <a:srgbClr val="0061A1"/>
      </a:dk2>
      <a:lt2>
        <a:srgbClr val="BCBCBC"/>
      </a:lt2>
      <a:accent1>
        <a:srgbClr val="0066CC"/>
      </a:accent1>
      <a:accent2>
        <a:srgbClr val="660033"/>
      </a:accent2>
      <a:accent3>
        <a:srgbClr val="717171"/>
      </a:accent3>
      <a:accent4>
        <a:srgbClr val="FE4A49"/>
      </a:accent4>
      <a:accent5>
        <a:srgbClr val="F9DC5C"/>
      </a:accent5>
      <a:accent6>
        <a:srgbClr val="1C7C5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Custom 4">
      <a:dk1>
        <a:srgbClr val="3F3F3F"/>
      </a:dk1>
      <a:lt1>
        <a:sysClr val="window" lastClr="FFFFFF"/>
      </a:lt1>
      <a:dk2>
        <a:srgbClr val="0061A1"/>
      </a:dk2>
      <a:lt2>
        <a:srgbClr val="BCBCBC"/>
      </a:lt2>
      <a:accent1>
        <a:srgbClr val="0066CC"/>
      </a:accent1>
      <a:accent2>
        <a:srgbClr val="660033"/>
      </a:accent2>
      <a:accent3>
        <a:srgbClr val="717171"/>
      </a:accent3>
      <a:accent4>
        <a:srgbClr val="FE4A49"/>
      </a:accent4>
      <a:accent5>
        <a:srgbClr val="F9DC5C"/>
      </a:accent5>
      <a:accent6>
        <a:srgbClr val="1C7C54"/>
      </a:accent6>
      <a:hlink>
        <a:srgbClr val="0000FF"/>
      </a:hlink>
      <a:folHlink>
        <a:srgbClr val="800080"/>
      </a:folHlink>
    </a:clrScheme>
    <a:fontScheme name="Custom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Imago" pitchFamily="2" charset="0"/>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dirty="0" err="1" smtClean="0">
            <a:latin typeface="Imago" pitchFamily="2" charset="0"/>
          </a:defRPr>
        </a:defPPr>
      </a:lstStyle>
    </a:tx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Words>4122</Words>
  <Application>Microsoft Office PowerPoint</Application>
  <PresentationFormat>Widescreen</PresentationFormat>
  <Paragraphs>404</Paragraphs>
  <Slides>19</Slides>
  <Notes>19</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19</vt:i4>
      </vt:variant>
    </vt:vector>
  </HeadingPairs>
  <TitlesOfParts>
    <vt:vector size="28" baseType="lpstr">
      <vt:lpstr>MS PGothic</vt:lpstr>
      <vt:lpstr>Arial</vt:lpstr>
      <vt:lpstr>Calibri</vt:lpstr>
      <vt:lpstr>Imago</vt:lpstr>
      <vt:lpstr>Imago Book</vt:lpstr>
      <vt:lpstr>Minion</vt:lpstr>
      <vt:lpstr>2_Custom Design</vt:lpstr>
      <vt:lpstr>3_Custom Design</vt:lpstr>
      <vt:lpstr>4_Custom Design</vt:lpstr>
      <vt:lpstr> Introduction to MS </vt:lpstr>
      <vt:lpstr>Definition of MS:  MS is a chronic, immune-mediated disease of the CNS characterised by inflammation, demyelination and degenerative changes, leading to neurological symptoms and accumulating disability1,2</vt:lpstr>
      <vt:lpstr>MS is a chronic, neuroinflammatory, neurodegenerative disease of the CNS</vt:lpstr>
      <vt:lpstr>MS is driven by an immune-mediated, inflammatory response</vt:lpstr>
      <vt:lpstr>MS is characterised by both acute and chronic disease activity, manifesting as relapses and long-term disability progression</vt:lpstr>
      <vt:lpstr>Neuropathology of MS Quiz answers</vt:lpstr>
      <vt:lpstr>The neuropathology of MS is the result of a complex interplay of acute and chronic mechanisms that vary over time</vt:lpstr>
      <vt:lpstr>MS relapses are variable, unpredictable and highly disruptive for patients</vt:lpstr>
      <vt:lpstr> Exploring the role of the immune system in the neuropathology of MS</vt:lpstr>
      <vt:lpstr>Overview of a typical immune response to pathogens</vt:lpstr>
      <vt:lpstr>Overview of a typical immune response to pathogens</vt:lpstr>
      <vt:lpstr>B- and T-cell interactions are critical in healthy immune responses resulting in the removal of pathogens</vt:lpstr>
      <vt:lpstr>B- and T-cell interactions abnormally respond to self neuroantigens in MS, resulting in autoimmunity</vt:lpstr>
      <vt:lpstr>In immune-mediated diseases, the processes normally preventing the activation of autoreactive B and T cells are dysfunctional </vt:lpstr>
      <vt:lpstr>Immune cell infiltration into the CNS in early MS leads to demyelination promoted by microglia and astrocytes</vt:lpstr>
      <vt:lpstr>An overview of immune cells and their specific roles in relation to the neuropathology of MS</vt:lpstr>
      <vt:lpstr>T cells play key roles in acute inflammation in MS via the recruitment of additional pro-inflammatory cells to the CNS</vt:lpstr>
      <vt:lpstr>B cells activate T cells, produce cytokines and autoantibodies and are present in ectopic lymphoid follicle-like aggregates</vt:lpstr>
      <vt:lpstr>Microglia and macrophages of the innate immune system also play key roles in both acute and chronic inflammation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and Ocrelizumab MELT   Theme 1 – Fundamentals of MS Module 1.1 – Aetiology and epidemiology</dc:title>
  <dc:creator>McClean, Mercedes {MDAM~Basel}</dc:creator>
  <cp:lastModifiedBy>PAOLO COSTANTINI</cp:lastModifiedBy>
  <cp:revision>541</cp:revision>
  <cp:lastPrinted>2020-01-06T09:26:21Z</cp:lastPrinted>
  <dcterms:created xsi:type="dcterms:W3CDTF">2016-09-19T08:35:27Z</dcterms:created>
  <dcterms:modified xsi:type="dcterms:W3CDTF">2021-07-21T14:50:01Z</dcterms:modified>
</cp:coreProperties>
</file>